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1"/>
  </p:sldMasterIdLst>
  <p:notesMasterIdLst>
    <p:notesMasterId r:id="rId138"/>
  </p:notesMasterIdLst>
  <p:sldIdLst>
    <p:sldId id="256" r:id="rId2"/>
    <p:sldId id="289" r:id="rId3"/>
    <p:sldId id="291" r:id="rId4"/>
    <p:sldId id="292" r:id="rId5"/>
    <p:sldId id="293" r:id="rId6"/>
    <p:sldId id="328" r:id="rId7"/>
    <p:sldId id="294" r:id="rId8"/>
    <p:sldId id="330" r:id="rId9"/>
    <p:sldId id="331" r:id="rId10"/>
    <p:sldId id="298" r:id="rId11"/>
    <p:sldId id="309" r:id="rId12"/>
    <p:sldId id="295" r:id="rId13"/>
    <p:sldId id="310" r:id="rId14"/>
    <p:sldId id="296" r:id="rId15"/>
    <p:sldId id="311" r:id="rId16"/>
    <p:sldId id="312" r:id="rId17"/>
    <p:sldId id="297" r:id="rId18"/>
    <p:sldId id="352" r:id="rId19"/>
    <p:sldId id="299" r:id="rId20"/>
    <p:sldId id="300" r:id="rId21"/>
    <p:sldId id="314" r:id="rId22"/>
    <p:sldId id="315" r:id="rId23"/>
    <p:sldId id="301" r:id="rId24"/>
    <p:sldId id="353" r:id="rId25"/>
    <p:sldId id="302" r:id="rId26"/>
    <p:sldId id="316" r:id="rId27"/>
    <p:sldId id="303" r:id="rId28"/>
    <p:sldId id="317" r:id="rId29"/>
    <p:sldId id="304" r:id="rId30"/>
    <p:sldId id="319" r:id="rId31"/>
    <p:sldId id="318" r:id="rId32"/>
    <p:sldId id="320" r:id="rId33"/>
    <p:sldId id="321" r:id="rId34"/>
    <p:sldId id="306" r:id="rId35"/>
    <p:sldId id="354" r:id="rId36"/>
    <p:sldId id="329" r:id="rId37"/>
    <p:sldId id="308" r:id="rId38"/>
    <p:sldId id="323" r:id="rId39"/>
    <p:sldId id="322" r:id="rId40"/>
    <p:sldId id="332" r:id="rId41"/>
    <p:sldId id="334" r:id="rId42"/>
    <p:sldId id="340" r:id="rId43"/>
    <p:sldId id="361" r:id="rId44"/>
    <p:sldId id="333" r:id="rId45"/>
    <p:sldId id="335" r:id="rId46"/>
    <p:sldId id="337" r:id="rId47"/>
    <p:sldId id="359" r:id="rId48"/>
    <p:sldId id="355" r:id="rId49"/>
    <p:sldId id="360" r:id="rId50"/>
    <p:sldId id="338" r:id="rId51"/>
    <p:sldId id="339" r:id="rId52"/>
    <p:sldId id="362" r:id="rId53"/>
    <p:sldId id="336" r:id="rId54"/>
    <p:sldId id="341" r:id="rId55"/>
    <p:sldId id="324" r:id="rId56"/>
    <p:sldId id="326" r:id="rId57"/>
    <p:sldId id="325" r:id="rId58"/>
    <p:sldId id="343" r:id="rId59"/>
    <p:sldId id="368" r:id="rId60"/>
    <p:sldId id="367" r:id="rId61"/>
    <p:sldId id="345" r:id="rId62"/>
    <p:sldId id="347" r:id="rId63"/>
    <p:sldId id="358" r:id="rId64"/>
    <p:sldId id="363" r:id="rId65"/>
    <p:sldId id="348" r:id="rId66"/>
    <p:sldId id="364" r:id="rId67"/>
    <p:sldId id="365" r:id="rId68"/>
    <p:sldId id="380" r:id="rId69"/>
    <p:sldId id="327" r:id="rId70"/>
    <p:sldId id="349" r:id="rId71"/>
    <p:sldId id="386" r:id="rId72"/>
    <p:sldId id="350" r:id="rId73"/>
    <p:sldId id="344" r:id="rId74"/>
    <p:sldId id="385" r:id="rId75"/>
    <p:sldId id="384" r:id="rId76"/>
    <p:sldId id="369" r:id="rId77"/>
    <p:sldId id="370" r:id="rId78"/>
    <p:sldId id="381" r:id="rId79"/>
    <p:sldId id="371" r:id="rId80"/>
    <p:sldId id="372" r:id="rId81"/>
    <p:sldId id="382" r:id="rId82"/>
    <p:sldId id="373" r:id="rId83"/>
    <p:sldId id="374" r:id="rId84"/>
    <p:sldId id="391" r:id="rId85"/>
    <p:sldId id="387" r:id="rId86"/>
    <p:sldId id="390" r:id="rId87"/>
    <p:sldId id="388" r:id="rId88"/>
    <p:sldId id="389" r:id="rId89"/>
    <p:sldId id="393" r:id="rId90"/>
    <p:sldId id="394" r:id="rId91"/>
    <p:sldId id="396" r:id="rId92"/>
    <p:sldId id="397" r:id="rId93"/>
    <p:sldId id="398" r:id="rId94"/>
    <p:sldId id="399" r:id="rId95"/>
    <p:sldId id="400" r:id="rId96"/>
    <p:sldId id="401" r:id="rId97"/>
    <p:sldId id="406" r:id="rId98"/>
    <p:sldId id="407" r:id="rId99"/>
    <p:sldId id="402" r:id="rId100"/>
    <p:sldId id="411" r:id="rId101"/>
    <p:sldId id="410" r:id="rId102"/>
    <p:sldId id="404" r:id="rId103"/>
    <p:sldId id="419" r:id="rId104"/>
    <p:sldId id="405" r:id="rId105"/>
    <p:sldId id="408" r:id="rId106"/>
    <p:sldId id="409" r:id="rId107"/>
    <p:sldId id="403" r:id="rId108"/>
    <p:sldId id="415" r:id="rId109"/>
    <p:sldId id="413" r:id="rId110"/>
    <p:sldId id="420" r:id="rId111"/>
    <p:sldId id="416" r:id="rId112"/>
    <p:sldId id="417" r:id="rId113"/>
    <p:sldId id="430" r:id="rId114"/>
    <p:sldId id="428" r:id="rId115"/>
    <p:sldId id="431" r:id="rId116"/>
    <p:sldId id="418" r:id="rId117"/>
    <p:sldId id="442" r:id="rId118"/>
    <p:sldId id="421" r:id="rId119"/>
    <p:sldId id="422" r:id="rId120"/>
    <p:sldId id="424" r:id="rId121"/>
    <p:sldId id="423" r:id="rId122"/>
    <p:sldId id="425" r:id="rId123"/>
    <p:sldId id="426" r:id="rId124"/>
    <p:sldId id="427" r:id="rId125"/>
    <p:sldId id="444" r:id="rId126"/>
    <p:sldId id="443" r:id="rId127"/>
    <p:sldId id="429" r:id="rId128"/>
    <p:sldId id="432" r:id="rId129"/>
    <p:sldId id="433" r:id="rId130"/>
    <p:sldId id="434" r:id="rId131"/>
    <p:sldId id="436" r:id="rId132"/>
    <p:sldId id="435" r:id="rId133"/>
    <p:sldId id="437" r:id="rId134"/>
    <p:sldId id="438" r:id="rId135"/>
    <p:sldId id="439" r:id="rId136"/>
    <p:sldId id="440" r:id="rId1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notesMaster" Target="notesMasters/notesMaster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slide" Target="slides/slide13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166612-068C-4568-8EEF-B2DBD4126629}" type="datetimeFigureOut">
              <a:rPr lang="en-US" smtClean="0"/>
              <a:pPr/>
              <a:t>10/10/2022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1C851-23FA-4DC7-8D85-8F95A802B909}" type="slidenum">
              <a:rPr lang="en-IN" smtClean="0"/>
              <a:pPr/>
              <a:t>‹#›</a:t>
            </a:fld>
            <a:endParaRPr lang="en-IN"/>
          </a:p>
        </p:txBody>
      </p:sp>
    </p:spTree>
    <p:extLst>
      <p:ext uri="{BB962C8B-B14F-4D97-AF65-F5344CB8AC3E}">
        <p14:creationId xmlns:p14="http://schemas.microsoft.com/office/powerpoint/2010/main" val="243315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F1C851-23FA-4DC7-8D85-8F95A802B909}" type="slidenum">
              <a:rPr lang="en-IN" smtClean="0"/>
              <a:pPr/>
              <a:t>83</a:t>
            </a:fld>
            <a:endParaRPr lang="en-IN"/>
          </a:p>
        </p:txBody>
      </p:sp>
    </p:spTree>
    <p:extLst>
      <p:ext uri="{BB962C8B-B14F-4D97-AF65-F5344CB8AC3E}">
        <p14:creationId xmlns:p14="http://schemas.microsoft.com/office/powerpoint/2010/main" val="396056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10/10/2022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98.emf" /><Relationship Id="rId2" Type="http://schemas.openxmlformats.org/officeDocument/2006/relationships/image" Target="../media/image97.emf" /><Relationship Id="rId1" Type="http://schemas.openxmlformats.org/officeDocument/2006/relationships/slideLayout" Target="../slideLayouts/slideLayout2.xml" /><Relationship Id="rId4" Type="http://schemas.openxmlformats.org/officeDocument/2006/relationships/image" Target="../media/image99.emf" /></Relationships>
</file>

<file path=ppt/slides/_rels/slide103.xml.rels><?xml version="1.0" encoding="UTF-8" standalone="yes"?>
<Relationships xmlns="http://schemas.openxmlformats.org/package/2006/relationships"><Relationship Id="rId2" Type="http://schemas.openxmlformats.org/officeDocument/2006/relationships/image" Target="../media/image100.emf"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3" Type="http://schemas.openxmlformats.org/officeDocument/2006/relationships/image" Target="../media/image71.emf" /><Relationship Id="rId2" Type="http://schemas.openxmlformats.org/officeDocument/2006/relationships/image" Target="../media/image101.emf"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image" Target="../media/image103.emf"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105.emf" /><Relationship Id="rId2" Type="http://schemas.openxmlformats.org/officeDocument/2006/relationships/image" Target="../media/image104.emf"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image" Target="../media/image107.emf"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109.emf"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110.gif"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112.emf" /><Relationship Id="rId2" Type="http://schemas.openxmlformats.org/officeDocument/2006/relationships/image" Target="../media/image111.png" /><Relationship Id="rId1" Type="http://schemas.openxmlformats.org/officeDocument/2006/relationships/slideLayout" Target="../slideLayouts/slideLayout2.xml" /><Relationship Id="rId4" Type="http://schemas.openxmlformats.org/officeDocument/2006/relationships/image" Target="../media/image113.png" /></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image" Target="../media/image114.pn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3" Type="http://schemas.openxmlformats.org/officeDocument/2006/relationships/image" Target="../media/image117.emf" /><Relationship Id="rId2" Type="http://schemas.openxmlformats.org/officeDocument/2006/relationships/image" Target="../media/image116.emf" /><Relationship Id="rId1" Type="http://schemas.openxmlformats.org/officeDocument/2006/relationships/slideLayout" Target="../slideLayouts/slideLayout2.xml" /><Relationship Id="rId5" Type="http://schemas.openxmlformats.org/officeDocument/2006/relationships/image" Target="../media/image119.emf" /><Relationship Id="rId4" Type="http://schemas.openxmlformats.org/officeDocument/2006/relationships/image" Target="../media/image118.em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 /><Relationship Id="rId2" Type="http://schemas.openxmlformats.org/officeDocument/2006/relationships/image" Target="../media/image122.png" /><Relationship Id="rId1" Type="http://schemas.openxmlformats.org/officeDocument/2006/relationships/slideLayout" Target="../slideLayouts/slideLayout2.xml" /><Relationship Id="rId4" Type="http://schemas.openxmlformats.org/officeDocument/2006/relationships/image" Target="../media/image124.png"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 /><Relationship Id="rId2" Type="http://schemas.openxmlformats.org/officeDocument/2006/relationships/image" Target="../media/image128.pn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2.emf"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1.emf"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2.gif"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27.emf"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 Id="rId4" Type="http://schemas.openxmlformats.org/officeDocument/2006/relationships/image" Target="../media/image31.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3" Type="http://schemas.openxmlformats.org/officeDocument/2006/relationships/image" Target="../media/image33.emf" /><Relationship Id="rId2" Type="http://schemas.openxmlformats.org/officeDocument/2006/relationships/image" Target="../media/image32.emf"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35.emf"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37.emf" /><Relationship Id="rId2" Type="http://schemas.openxmlformats.org/officeDocument/2006/relationships/image" Target="../media/image36.emf"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3" Type="http://schemas.openxmlformats.org/officeDocument/2006/relationships/image" Target="../media/image39.emf" /><Relationship Id="rId2" Type="http://schemas.openxmlformats.org/officeDocument/2006/relationships/image" Target="../media/image38.png" /><Relationship Id="rId1" Type="http://schemas.openxmlformats.org/officeDocument/2006/relationships/slideLayout" Target="../slideLayouts/slideLayout2.xml" /><Relationship Id="rId4" Type="http://schemas.openxmlformats.org/officeDocument/2006/relationships/image" Target="../media/image40.emf" /></Relationships>
</file>

<file path=ppt/slides/_rels/slide7.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openxmlformats.org/officeDocument/2006/relationships/image" Target="../media/image42.emf" /><Relationship Id="rId2" Type="http://schemas.openxmlformats.org/officeDocument/2006/relationships/image" Target="../media/image41.emf" /><Relationship Id="rId1" Type="http://schemas.openxmlformats.org/officeDocument/2006/relationships/slideLayout" Target="../slideLayouts/slideLayout2.xml" /><Relationship Id="rId4" Type="http://schemas.openxmlformats.org/officeDocument/2006/relationships/image" Target="../media/image43.emf" /></Relationships>
</file>

<file path=ppt/slides/_rels/slide7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3" Type="http://schemas.openxmlformats.org/officeDocument/2006/relationships/image" Target="../media/image46.emf" /><Relationship Id="rId2" Type="http://schemas.openxmlformats.org/officeDocument/2006/relationships/image" Target="../media/image45.emf"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48.emf" /><Relationship Id="rId2" Type="http://schemas.openxmlformats.org/officeDocument/2006/relationships/image" Target="../media/image47.emf"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49.emf"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51.emf" /><Relationship Id="rId2" Type="http://schemas.openxmlformats.org/officeDocument/2006/relationships/image" Target="../media/image50.emf" /><Relationship Id="rId1" Type="http://schemas.openxmlformats.org/officeDocument/2006/relationships/slideLayout" Target="../slideLayouts/slideLayout2.xml" /><Relationship Id="rId5" Type="http://schemas.openxmlformats.org/officeDocument/2006/relationships/image" Target="../media/image53.emf" /><Relationship Id="rId4" Type="http://schemas.openxmlformats.org/officeDocument/2006/relationships/image" Target="../media/image52.emf" /></Relationships>
</file>

<file path=ppt/slides/_rels/slide76.xml.rels><?xml version="1.0" encoding="UTF-8" standalone="yes"?>
<Relationships xmlns="http://schemas.openxmlformats.org/package/2006/relationships"><Relationship Id="rId2" Type="http://schemas.openxmlformats.org/officeDocument/2006/relationships/image" Target="../media/image54.emf"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3" Type="http://schemas.openxmlformats.org/officeDocument/2006/relationships/image" Target="../media/image56.emf" /><Relationship Id="rId2" Type="http://schemas.openxmlformats.org/officeDocument/2006/relationships/image" Target="../media/image55.emf"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image" Target="../media/image58.emf" /><Relationship Id="rId2" Type="http://schemas.openxmlformats.org/officeDocument/2006/relationships/image" Target="../media/image57.emf" /><Relationship Id="rId1" Type="http://schemas.openxmlformats.org/officeDocument/2006/relationships/slideLayout" Target="../slideLayouts/slideLayout2.xml" /><Relationship Id="rId5" Type="http://schemas.openxmlformats.org/officeDocument/2006/relationships/image" Target="../media/image60.jpg" /><Relationship Id="rId4" Type="http://schemas.openxmlformats.org/officeDocument/2006/relationships/image" Target="../media/image59.emf" /></Relationships>
</file>

<file path=ppt/slides/_rels/slide79.xml.rels><?xml version="1.0" encoding="UTF-8" standalone="yes"?>
<Relationships xmlns="http://schemas.openxmlformats.org/package/2006/relationships"><Relationship Id="rId3" Type="http://schemas.openxmlformats.org/officeDocument/2006/relationships/image" Target="../media/image62.emf" /><Relationship Id="rId2" Type="http://schemas.openxmlformats.org/officeDocument/2006/relationships/image" Target="../media/image61.emf" /><Relationship Id="rId1" Type="http://schemas.openxmlformats.org/officeDocument/2006/relationships/slideLayout" Target="../slideLayouts/slideLayout2.xml" /><Relationship Id="rId4" Type="http://schemas.openxmlformats.org/officeDocument/2006/relationships/image" Target="../media/image63.emf" /></Relationships>
</file>

<file path=ppt/slides/_rels/slide8.xml.rels><?xml version="1.0" encoding="UTF-8" standalone="yes"?>
<Relationships xmlns="http://schemas.openxmlformats.org/package/2006/relationships"><Relationship Id="rId2" Type="http://schemas.openxmlformats.org/officeDocument/2006/relationships/image" Target="../media/image4.emf"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65.emf" /><Relationship Id="rId2" Type="http://schemas.openxmlformats.org/officeDocument/2006/relationships/image" Target="../media/image64.emf"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3" Type="http://schemas.openxmlformats.org/officeDocument/2006/relationships/image" Target="../media/image67.emf" /><Relationship Id="rId2" Type="http://schemas.openxmlformats.org/officeDocument/2006/relationships/image" Target="../media/image66.emf" /><Relationship Id="rId1" Type="http://schemas.openxmlformats.org/officeDocument/2006/relationships/slideLayout" Target="../slideLayouts/slideLayout2.xml" /><Relationship Id="rId6" Type="http://schemas.openxmlformats.org/officeDocument/2006/relationships/image" Target="../media/image70.emf" /><Relationship Id="rId5" Type="http://schemas.openxmlformats.org/officeDocument/2006/relationships/image" Target="../media/image69.emf" /><Relationship Id="rId4" Type="http://schemas.openxmlformats.org/officeDocument/2006/relationships/image" Target="../media/image68.emf" /></Relationships>
</file>

<file path=ppt/slides/_rels/slide82.xml.rels><?xml version="1.0" encoding="UTF-8" standalone="yes"?>
<Relationships xmlns="http://schemas.openxmlformats.org/package/2006/relationships"><Relationship Id="rId3" Type="http://schemas.openxmlformats.org/officeDocument/2006/relationships/image" Target="../media/image66.emf" /><Relationship Id="rId2" Type="http://schemas.openxmlformats.org/officeDocument/2006/relationships/image" Target="../media/image71.emf"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image" Target="../media/image72.emf"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73.emf" /></Relationships>
</file>

<file path=ppt/slides/_rels/slide84.xml.rels><?xml version="1.0" encoding="UTF-8" standalone="yes"?>
<Relationships xmlns="http://schemas.openxmlformats.org/package/2006/relationships"><Relationship Id="rId2" Type="http://schemas.openxmlformats.org/officeDocument/2006/relationships/image" Target="../media/image74.emf"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3" Type="http://schemas.openxmlformats.org/officeDocument/2006/relationships/image" Target="../media/image76.emf" /><Relationship Id="rId7" Type="http://schemas.openxmlformats.org/officeDocument/2006/relationships/image" Target="../media/image80.png" /><Relationship Id="rId2" Type="http://schemas.openxmlformats.org/officeDocument/2006/relationships/image" Target="../media/image75.emf" /><Relationship Id="rId1" Type="http://schemas.openxmlformats.org/officeDocument/2006/relationships/slideLayout" Target="../slideLayouts/slideLayout2.xml" /><Relationship Id="rId6" Type="http://schemas.openxmlformats.org/officeDocument/2006/relationships/image" Target="../media/image79.png" /><Relationship Id="rId5" Type="http://schemas.openxmlformats.org/officeDocument/2006/relationships/image" Target="../media/image78.emf" /><Relationship Id="rId4" Type="http://schemas.openxmlformats.org/officeDocument/2006/relationships/image" Target="../media/image77.emf" /></Relationships>
</file>

<file path=ppt/slides/_rels/slide86.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xml" /><Relationship Id="rId4" Type="http://schemas.openxmlformats.org/officeDocument/2006/relationships/image" Target="../media/image84.png" /></Relationships>
</file>

<file path=ppt/slides/_rels/slide89.xml.rels><?xml version="1.0" encoding="UTF-8" standalone="yes"?>
<Relationships xmlns="http://schemas.openxmlformats.org/package/2006/relationships"><Relationship Id="rId2" Type="http://schemas.openxmlformats.org/officeDocument/2006/relationships/image" Target="../media/image85.em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86.emf"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87.emf"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88.emf"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89.emf"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90.emf"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image" Target="../media/image91.emf"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92.emf"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image" Target="../media/image94.pn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429000"/>
            <a:ext cx="6629400" cy="3200400"/>
          </a:xfrm>
        </p:spPr>
        <p:txBody>
          <a:bodyPr>
            <a:normAutofit fontScale="92500" lnSpcReduction="10000"/>
          </a:bodyPr>
          <a:lstStyle/>
          <a:p>
            <a:r>
              <a:rPr lang="en-US" sz="3800" b="1" dirty="0"/>
              <a:t>ARTIFICIAL NEURAL NETWORKS</a:t>
            </a:r>
          </a:p>
          <a:p>
            <a:r>
              <a:rPr lang="en-US" sz="3200" b="1" dirty="0"/>
              <a:t>UNIT - III</a:t>
            </a:r>
          </a:p>
          <a:p>
            <a:endParaRPr lang="en-US" sz="3800" b="1" dirty="0"/>
          </a:p>
          <a:p>
            <a:pPr algn="r"/>
            <a:r>
              <a:rPr lang="en-IN" sz="3000" b="1" dirty="0">
                <a:solidFill>
                  <a:srgbClr val="FF0000"/>
                </a:solidFill>
              </a:rPr>
              <a:t>Department</a:t>
            </a:r>
            <a:r>
              <a:rPr lang="en-IN" sz="3000" b="1">
                <a:solidFill>
                  <a:srgbClr val="FF0000"/>
                </a:solidFill>
              </a:rPr>
              <a:t>: AIML-</a:t>
            </a:r>
            <a:r>
              <a:rPr lang="en-US" sz="3000" b="1">
                <a:solidFill>
                  <a:srgbClr val="FF0000"/>
                </a:solidFill>
              </a:rPr>
              <a:t>B,C</a:t>
            </a:r>
            <a:endParaRPr lang="en-IN" sz="3000" b="1" dirty="0">
              <a:solidFill>
                <a:srgbClr val="FF0000"/>
              </a:solidFill>
            </a:endParaRPr>
          </a:p>
          <a:p>
            <a:pPr algn="r"/>
            <a:r>
              <a:rPr lang="en-IN" sz="3000" b="1">
                <a:solidFill>
                  <a:srgbClr val="FF0000"/>
                </a:solidFill>
              </a:rPr>
              <a:t>Staff </a:t>
            </a:r>
            <a:r>
              <a:rPr lang="en-US" sz="3000" b="1">
                <a:solidFill>
                  <a:srgbClr val="FF0000"/>
                </a:solidFill>
              </a:rPr>
              <a:t>Name: L.Sasikala</a:t>
            </a:r>
            <a:endParaRPr lang="en-IN" sz="3000" b="1" dirty="0">
              <a:solidFill>
                <a:srgbClr val="FF0000"/>
              </a:solidFill>
            </a:endParaRPr>
          </a:p>
        </p:txBody>
      </p:sp>
      <p:sp>
        <p:nvSpPr>
          <p:cNvPr id="2" name="Title 1"/>
          <p:cNvSpPr>
            <a:spLocks noGrp="1"/>
          </p:cNvSpPr>
          <p:nvPr>
            <p:ph type="ctrTitle"/>
          </p:nvPr>
        </p:nvSpPr>
        <p:spPr/>
        <p:txBody>
          <a:bodyPr>
            <a:noAutofit/>
          </a:bodyPr>
          <a:lstStyle/>
          <a:p>
            <a:r>
              <a:rPr lang="en-IN" sz="4400" dirty="0"/>
              <a:t>SRM INSTITUTE OF SCIENCE AND TECHNOLOGY, CHENNAI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a:bodyPr>
          <a:lstStyle/>
          <a:p>
            <a:pPr marL="0" indent="0">
              <a:lnSpc>
                <a:spcPts val="2400"/>
              </a:lnSpc>
              <a:spcBef>
                <a:spcPts val="2400"/>
              </a:spcBef>
              <a:buNone/>
            </a:pPr>
            <a:r>
              <a:rPr lang="en-IN" sz="2400" b="1"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Three main learning paradigms:</a:t>
            </a:r>
          </a:p>
          <a:p>
            <a:pPr>
              <a:lnSpc>
                <a:spcPts val="2400"/>
              </a:lnSpc>
              <a:spcBef>
                <a:spcPts val="2400"/>
              </a:spcBef>
            </a:pPr>
            <a:r>
              <a:rPr lang="en-IN" sz="22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The three main learning paradigms used to teach the machine how to behave like the biological system. </a:t>
            </a:r>
          </a:p>
          <a:p>
            <a:pPr>
              <a:lnSpc>
                <a:spcPts val="2400"/>
              </a:lnSpc>
              <a:spcBef>
                <a:spcPts val="2400"/>
              </a:spcBef>
            </a:pPr>
            <a:r>
              <a:rPr lang="en-IN" sz="22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The three ways that we approach machine learning are through </a:t>
            </a:r>
          </a:p>
          <a:p>
            <a:pPr lvl="1">
              <a:lnSpc>
                <a:spcPts val="2400"/>
              </a:lnSpc>
              <a:spcBef>
                <a:spcPts val="2400"/>
              </a:spcBef>
            </a:pPr>
            <a:r>
              <a:rPr lang="en-IN" sz="22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Supervised learning. </a:t>
            </a:r>
          </a:p>
          <a:p>
            <a:pPr lvl="1">
              <a:lnSpc>
                <a:spcPts val="2400"/>
              </a:lnSpc>
              <a:spcBef>
                <a:spcPts val="2400"/>
              </a:spcBef>
            </a:pPr>
            <a:r>
              <a:rPr lang="en-IN" sz="22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Unsupervised learning.</a:t>
            </a:r>
          </a:p>
          <a:p>
            <a:pPr lvl="1">
              <a:lnSpc>
                <a:spcPts val="2400"/>
              </a:lnSpc>
              <a:spcBef>
                <a:spcPts val="2400"/>
              </a:spcBef>
            </a:pPr>
            <a:r>
              <a:rPr lang="en-IN" sz="22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Reinforcement learning.</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dirty="0"/>
          </a:p>
        </p:txBody>
      </p:sp>
    </p:spTree>
    <p:extLst>
      <p:ext uri="{BB962C8B-B14F-4D97-AF65-F5344CB8AC3E}">
        <p14:creationId xmlns:p14="http://schemas.microsoft.com/office/powerpoint/2010/main" val="31494243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E796C9-CE63-4A4C-B93A-4B7C87529976}"/>
              </a:ext>
            </a:extLst>
          </p:cNvPr>
          <p:cNvSpPr>
            <a:spLocks noGrp="1"/>
          </p:cNvSpPr>
          <p:nvPr>
            <p:ph sz="quarter" idx="1"/>
          </p:nvPr>
        </p:nvSpPr>
        <p:spPr>
          <a:xfrm>
            <a:off x="381000" y="304800"/>
            <a:ext cx="8305800" cy="6172200"/>
          </a:xfrm>
        </p:spPr>
        <p:txBody>
          <a:bodyPr>
            <a:normAutofit/>
          </a:bodyPr>
          <a:lstStyle/>
          <a:p>
            <a:pPr>
              <a:lnSpc>
                <a:spcPct val="150000"/>
              </a:lnSpc>
            </a:pPr>
            <a:r>
              <a:rPr lang="en-US" sz="2200" b="0" dirty="0">
                <a:effectLst/>
                <a:latin typeface="Calibri" panose="020F0502020204030204" pitchFamily="34" charset="0"/>
                <a:cs typeface="Calibri" panose="020F0502020204030204" pitchFamily="34" charset="0"/>
              </a:rPr>
              <a:t>A two stage perceptron (two trainable weight layers, three neuron layers) can classify convex polygons by further processing these straight lines.</a:t>
            </a:r>
          </a:p>
          <a:p>
            <a:pPr>
              <a:lnSpc>
                <a:spcPct val="150000"/>
              </a:lnSpc>
            </a:pPr>
            <a:r>
              <a:rPr lang="en-US" sz="2200" b="0" dirty="0">
                <a:effectLst/>
                <a:latin typeface="Calibri" panose="020F0502020204030204" pitchFamily="34" charset="0"/>
                <a:cs typeface="Calibri" panose="020F0502020204030204" pitchFamily="34" charset="0"/>
              </a:rPr>
              <a:t>A multilayer perceptron represents an </a:t>
            </a:r>
            <a:r>
              <a:rPr lang="en-US" sz="2200" b="1" dirty="0">
                <a:effectLst/>
                <a:latin typeface="Calibri" panose="020F0502020204030204" pitchFamily="34" charset="0"/>
                <a:cs typeface="Calibri" panose="020F0502020204030204" pitchFamily="34" charset="0"/>
              </a:rPr>
              <a:t>universal function approximator.</a:t>
            </a:r>
          </a:p>
          <a:p>
            <a:pPr>
              <a:lnSpc>
                <a:spcPct val="150000"/>
              </a:lnSpc>
            </a:pPr>
            <a:r>
              <a:rPr lang="en-US" sz="2200" b="0" dirty="0">
                <a:effectLst/>
                <a:latin typeface="Calibri" panose="020F0502020204030204" pitchFamily="34" charset="0"/>
                <a:cs typeface="Calibri" panose="020F0502020204030204" pitchFamily="34" charset="0"/>
              </a:rPr>
              <a:t>Perceptron with more than one layer of variably weighted connections are referred to as </a:t>
            </a:r>
            <a:r>
              <a:rPr lang="en-US" sz="2200" b="1" dirty="0">
                <a:effectLst/>
                <a:latin typeface="Calibri" panose="020F0502020204030204" pitchFamily="34" charset="0"/>
                <a:cs typeface="Calibri" panose="020F0502020204030204" pitchFamily="34" charset="0"/>
              </a:rPr>
              <a:t>multilayer perceptron </a:t>
            </a:r>
            <a:r>
              <a:rPr lang="en-US" sz="2200" b="0" dirty="0">
                <a:effectLst/>
                <a:latin typeface="Calibri" panose="020F0502020204030204" pitchFamily="34" charset="0"/>
                <a:cs typeface="Calibri" panose="020F0502020204030204" pitchFamily="34" charset="0"/>
              </a:rPr>
              <a:t>(</a:t>
            </a:r>
            <a:r>
              <a:rPr lang="en-US" sz="2200" b="1" dirty="0">
                <a:effectLst/>
                <a:latin typeface="Calibri" panose="020F0502020204030204" pitchFamily="34" charset="0"/>
                <a:cs typeface="Calibri" panose="020F0502020204030204" pitchFamily="34" charset="0"/>
              </a:rPr>
              <a:t>MLP</a:t>
            </a:r>
            <a:r>
              <a:rPr lang="en-US" sz="2200" b="0" dirty="0">
                <a:effectLst/>
                <a:latin typeface="Calibri" panose="020F0502020204030204" pitchFamily="34" charset="0"/>
                <a:cs typeface="Calibri" panose="020F0502020204030204" pitchFamily="34" charset="0"/>
              </a:rPr>
              <a:t>).</a:t>
            </a:r>
          </a:p>
          <a:p>
            <a:pPr>
              <a:lnSpc>
                <a:spcPct val="150000"/>
              </a:lnSpc>
            </a:pPr>
            <a:r>
              <a:rPr lang="en-US" sz="2200" b="0" dirty="0">
                <a:effectLst/>
                <a:latin typeface="Calibri" panose="020F0502020204030204" pitchFamily="34" charset="0"/>
                <a:cs typeface="Calibri" panose="020F0502020204030204" pitchFamily="34" charset="0"/>
              </a:rPr>
              <a:t>An n-layer or n-stage perceptron has thereby exactly n variable weight layers and n +1 neuron layers with neuron layer 1 being the input layer.</a:t>
            </a:r>
            <a:endParaRPr lang="en-IN" sz="2200" dirty="0">
              <a:latin typeface="Calibri" panose="020F0502020204030204" pitchFamily="34" charset="0"/>
              <a:cs typeface="Calibri" panose="020F0502020204030204" pitchFamily="34" charset="0"/>
            </a:endParaRPr>
          </a:p>
          <a:p>
            <a:endParaRPr lang="en-US" dirty="0"/>
          </a:p>
          <a:p>
            <a:endParaRPr lang="en-US" dirty="0"/>
          </a:p>
          <a:p>
            <a:endParaRPr lang="en-IN" dirty="0"/>
          </a:p>
        </p:txBody>
      </p:sp>
    </p:spTree>
    <p:extLst>
      <p:ext uri="{BB962C8B-B14F-4D97-AF65-F5344CB8AC3E}">
        <p14:creationId xmlns:p14="http://schemas.microsoft.com/office/powerpoint/2010/main" val="1421830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80814-FD2E-4035-BE8A-EEA4F2DCFB60}"/>
              </a:ext>
            </a:extLst>
          </p:cNvPr>
          <p:cNvSpPr>
            <a:spLocks noGrp="1"/>
          </p:cNvSpPr>
          <p:nvPr>
            <p:ph sz="quarter" idx="1"/>
          </p:nvPr>
        </p:nvSpPr>
        <p:spPr>
          <a:xfrm>
            <a:off x="304800" y="397730"/>
            <a:ext cx="8534400" cy="6231096"/>
          </a:xfrm>
        </p:spPr>
        <p:txBody>
          <a:bodyPr>
            <a:normAutofit/>
          </a:bodyPr>
          <a:lstStyle/>
          <a:p>
            <a:pPr marL="0" indent="0" algn="ctr">
              <a:buNone/>
            </a:pPr>
            <a:r>
              <a:rPr lang="en-US" sz="2200" b="1" dirty="0">
                <a:latin typeface="Calibri" panose="020F0502020204030204" pitchFamily="34" charset="0"/>
                <a:cs typeface="Calibri" panose="020F0502020204030204" pitchFamily="34" charset="0"/>
              </a:rPr>
              <a:t>3 weights layer or 3-stage perceptron and 4 neuron layers</a:t>
            </a:r>
            <a:endParaRPr lang="en-IN" sz="2200" b="1" dirty="0">
              <a:latin typeface="Calibri" panose="020F0502020204030204" pitchFamily="34" charset="0"/>
              <a:cs typeface="Calibri" panose="020F0502020204030204" pitchFamily="34" charset="0"/>
            </a:endParaRPr>
          </a:p>
        </p:txBody>
      </p:sp>
      <p:pic>
        <p:nvPicPr>
          <p:cNvPr id="1028" name="Picture 4" descr="An example of a deep neural network with two hidden layers. The first... |  Download Scientific Diagram">
            <a:extLst>
              <a:ext uri="{FF2B5EF4-FFF2-40B4-BE49-F238E27FC236}">
                <a16:creationId xmlns:a16="http://schemas.microsoft.com/office/drawing/2014/main" id="{62B0D9E6-0A07-4120-841B-8BB6BE56A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5923423" cy="417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34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4F762F-F3A2-49C4-8D0D-100DCDA9DC68}"/>
              </a:ext>
            </a:extLst>
          </p:cNvPr>
          <p:cNvPicPr>
            <a:picLocks noGrp="1" noChangeAspect="1"/>
          </p:cNvPicPr>
          <p:nvPr>
            <p:ph sz="quarter" idx="1"/>
          </p:nvPr>
        </p:nvPicPr>
        <p:blipFill>
          <a:blip r:embed="rId2"/>
          <a:stretch>
            <a:fillRect/>
          </a:stretch>
        </p:blipFill>
        <p:spPr>
          <a:xfrm>
            <a:off x="304800" y="381000"/>
            <a:ext cx="3135086" cy="2513781"/>
          </a:xfrm>
        </p:spPr>
      </p:pic>
      <p:pic>
        <p:nvPicPr>
          <p:cNvPr id="6" name="Picture 5">
            <a:extLst>
              <a:ext uri="{FF2B5EF4-FFF2-40B4-BE49-F238E27FC236}">
                <a16:creationId xmlns:a16="http://schemas.microsoft.com/office/drawing/2014/main" id="{3DFC8EDC-F24D-48B4-B572-964D5A324F91}"/>
              </a:ext>
            </a:extLst>
          </p:cNvPr>
          <p:cNvPicPr>
            <a:picLocks noChangeAspect="1"/>
          </p:cNvPicPr>
          <p:nvPr/>
        </p:nvPicPr>
        <p:blipFill>
          <a:blip r:embed="rId3"/>
          <a:stretch>
            <a:fillRect/>
          </a:stretch>
        </p:blipFill>
        <p:spPr>
          <a:xfrm>
            <a:off x="3548744" y="381000"/>
            <a:ext cx="4310743" cy="2438400"/>
          </a:xfrm>
          <a:prstGeom prst="rect">
            <a:avLst/>
          </a:prstGeom>
        </p:spPr>
      </p:pic>
      <p:pic>
        <p:nvPicPr>
          <p:cNvPr id="8" name="Picture 7">
            <a:extLst>
              <a:ext uri="{FF2B5EF4-FFF2-40B4-BE49-F238E27FC236}">
                <a16:creationId xmlns:a16="http://schemas.microsoft.com/office/drawing/2014/main" id="{532A8F70-F167-4DBC-962C-140B48288724}"/>
              </a:ext>
            </a:extLst>
          </p:cNvPr>
          <p:cNvPicPr>
            <a:picLocks noChangeAspect="1"/>
          </p:cNvPicPr>
          <p:nvPr/>
        </p:nvPicPr>
        <p:blipFill>
          <a:blip r:embed="rId4"/>
          <a:stretch>
            <a:fillRect/>
          </a:stretch>
        </p:blipFill>
        <p:spPr>
          <a:xfrm>
            <a:off x="838200" y="2894781"/>
            <a:ext cx="7315200" cy="3582219"/>
          </a:xfrm>
          <a:prstGeom prst="rect">
            <a:avLst/>
          </a:prstGeom>
        </p:spPr>
      </p:pic>
    </p:spTree>
    <p:extLst>
      <p:ext uri="{BB962C8B-B14F-4D97-AF65-F5344CB8AC3E}">
        <p14:creationId xmlns:p14="http://schemas.microsoft.com/office/powerpoint/2010/main" val="27053051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30D7E3-0442-40CC-9AFA-7A338A6F104A}"/>
              </a:ext>
            </a:extLst>
          </p:cNvPr>
          <p:cNvPicPr>
            <a:picLocks noGrp="1" noChangeAspect="1"/>
          </p:cNvPicPr>
          <p:nvPr>
            <p:ph sz="quarter" idx="1"/>
          </p:nvPr>
        </p:nvPicPr>
        <p:blipFill>
          <a:blip r:embed="rId2"/>
          <a:stretch>
            <a:fillRect/>
          </a:stretch>
        </p:blipFill>
        <p:spPr>
          <a:xfrm>
            <a:off x="1524000" y="1066801"/>
            <a:ext cx="5732559" cy="4343400"/>
          </a:xfrm>
        </p:spPr>
      </p:pic>
    </p:spTree>
    <p:extLst>
      <p:ext uri="{BB962C8B-B14F-4D97-AF65-F5344CB8AC3E}">
        <p14:creationId xmlns:p14="http://schemas.microsoft.com/office/powerpoint/2010/main" val="3543841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normAutofit/>
          </a:bodyPr>
          <a:lstStyle/>
          <a:p>
            <a:pPr marL="0" indent="0">
              <a:buNone/>
            </a:pPr>
            <a:r>
              <a:rPr lang="en-IN" sz="2200" b="1" i="0" u="none" strike="noStrike" baseline="0" dirty="0">
                <a:latin typeface="Calibri" panose="020F0502020204030204" pitchFamily="34" charset="0"/>
                <a:cs typeface="Calibri" panose="020F0502020204030204" pitchFamily="34" charset="0"/>
              </a:rPr>
              <a:t>Backpropagation of error:</a:t>
            </a:r>
          </a:p>
          <a:p>
            <a:pPr algn="l"/>
            <a:endParaRPr lang="en-IN" sz="2200" u="none" strike="noStrike" baseline="0" dirty="0">
              <a:latin typeface="Calibri" panose="020F0502020204030204" pitchFamily="34" charset="0"/>
              <a:cs typeface="Calibri" panose="020F0502020204030204" pitchFamily="34" charset="0"/>
            </a:endParaRPr>
          </a:p>
          <a:p>
            <a:pPr algn="l"/>
            <a:r>
              <a:rPr lang="en-IN" sz="2200" u="none" strike="noStrike" baseline="0" dirty="0">
                <a:latin typeface="Calibri" panose="020F0502020204030204" pitchFamily="34" charset="0"/>
                <a:cs typeface="Calibri" panose="020F0502020204030204" pitchFamily="34" charset="0"/>
              </a:rPr>
              <a:t>Backpropagation of error generalizes the delta rule </a:t>
            </a:r>
            <a:r>
              <a:rPr lang="en-US" sz="2200" u="none" strike="noStrike" baseline="0" dirty="0">
                <a:latin typeface="Calibri" panose="020F0502020204030204" pitchFamily="34" charset="0"/>
                <a:cs typeface="Calibri" panose="020F0502020204030204" pitchFamily="34" charset="0"/>
              </a:rPr>
              <a:t>to allow for MLP training.</a:t>
            </a:r>
          </a:p>
          <a:p>
            <a:pPr algn="l"/>
            <a:r>
              <a:rPr lang="en-IN" sz="2200" u="none" strike="noStrike" baseline="0" dirty="0">
                <a:latin typeface="Calibri" panose="020F0502020204030204" pitchFamily="34" charset="0"/>
                <a:cs typeface="Calibri" panose="020F0502020204030204" pitchFamily="34" charset="0"/>
              </a:rPr>
              <a:t>Backpropagation is a gradient descent procedure</a:t>
            </a:r>
            <a:r>
              <a:rPr lang="en-US" sz="2200" u="none" strike="noStrike" baseline="0" dirty="0">
                <a:latin typeface="Calibri" panose="020F0502020204030204" pitchFamily="34" charset="0"/>
                <a:cs typeface="Calibri" panose="020F0502020204030204" pitchFamily="34" charset="0"/>
              </a:rPr>
              <a:t> with the error function Err(W) receiving all n weights as arguments and assigning them to the output error, i.e. being n-dimensional. </a:t>
            </a:r>
          </a:p>
          <a:p>
            <a:pPr algn="l"/>
            <a:r>
              <a:rPr lang="en-US" sz="2200" u="none" strike="noStrike" baseline="0" dirty="0">
                <a:latin typeface="Calibri" panose="020F0502020204030204" pitchFamily="34" charset="0"/>
                <a:cs typeface="Calibri" panose="020F0502020204030204" pitchFamily="34" charset="0"/>
              </a:rPr>
              <a:t>On Err(W) a point of small error or even a point of the smallest error is sought by means of the gradient descent. </a:t>
            </a:r>
          </a:p>
          <a:p>
            <a:pPr algn="l"/>
            <a:r>
              <a:rPr lang="en-US" sz="2200" u="none" strike="noStrike" baseline="0" dirty="0">
                <a:latin typeface="Calibri" panose="020F0502020204030204" pitchFamily="34" charset="0"/>
                <a:cs typeface="Calibri" panose="020F0502020204030204" pitchFamily="34" charset="0"/>
              </a:rPr>
              <a:t>Thus, in analogy to the delta rule, backpropagation trains the weights of the neural network. </a:t>
            </a:r>
          </a:p>
          <a:p>
            <a:pPr algn="l"/>
            <a:r>
              <a:rPr lang="en-US" sz="2200" u="none" strike="noStrike" baseline="0" dirty="0">
                <a:latin typeface="Calibri" panose="020F0502020204030204" pitchFamily="34" charset="0"/>
                <a:cs typeface="Calibri" panose="020F0502020204030204" pitchFamily="34" charset="0"/>
              </a:rPr>
              <a:t>And it is exactly the delta rule or its variable </a:t>
            </a:r>
            <a:r>
              <a:rPr lang="en-US" sz="2200" u="none" strike="noStrike" baseline="0" dirty="0" err="1">
                <a:latin typeface="Calibri" panose="020F0502020204030204" pitchFamily="34" charset="0"/>
                <a:cs typeface="Calibri" panose="020F0502020204030204" pitchFamily="34" charset="0"/>
              </a:rPr>
              <a:t>i</a:t>
            </a:r>
            <a:r>
              <a:rPr lang="en-US" sz="2200" u="none" strike="noStrike" baseline="0" dirty="0">
                <a:latin typeface="Calibri" panose="020F0502020204030204" pitchFamily="34" charset="0"/>
                <a:cs typeface="Calibri" panose="020F0502020204030204" pitchFamily="34" charset="0"/>
              </a:rPr>
              <a:t> for a neuron </a:t>
            </a:r>
            <a:r>
              <a:rPr lang="en-US" sz="2200" u="none" strike="noStrike" baseline="0" dirty="0" err="1">
                <a:latin typeface="Calibri" panose="020F0502020204030204" pitchFamily="34" charset="0"/>
                <a:cs typeface="Calibri" panose="020F0502020204030204" pitchFamily="34" charset="0"/>
              </a:rPr>
              <a:t>i</a:t>
            </a:r>
            <a:r>
              <a:rPr lang="en-US" sz="2200" u="none" strike="noStrike" baseline="0" dirty="0">
                <a:latin typeface="Calibri" panose="020F0502020204030204" pitchFamily="34" charset="0"/>
                <a:cs typeface="Calibri" panose="020F0502020204030204" pitchFamily="34" charset="0"/>
              </a:rPr>
              <a:t> which is expanded from one trainable weight layer to several ones by backpropagation.</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7298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normAutofit/>
          </a:bodyPr>
          <a:lstStyle/>
          <a:p>
            <a:pPr marL="0" indent="0">
              <a:buNone/>
            </a:pPr>
            <a:r>
              <a:rPr lang="en-US" sz="2200" b="1" i="0" u="none" strike="noStrike" baseline="0" dirty="0">
                <a:latin typeface="Calibri" panose="020F0502020204030204" pitchFamily="34" charset="0"/>
                <a:cs typeface="Calibri" panose="020F0502020204030204" pitchFamily="34" charset="0"/>
              </a:rPr>
              <a:t>Selecting learning rate:</a:t>
            </a:r>
          </a:p>
          <a:p>
            <a:pPr algn="l"/>
            <a:r>
              <a:rPr lang="en-US" sz="2200" u="none" strike="noStrike" baseline="0" dirty="0">
                <a:latin typeface="Calibri" panose="020F0502020204030204" pitchFamily="34" charset="0"/>
                <a:cs typeface="Calibri" panose="020F0502020204030204" pitchFamily="34" charset="0"/>
              </a:rPr>
              <a:t>The selection of the learning rate has heavy influence on </a:t>
            </a:r>
            <a:r>
              <a:rPr lang="en-IN" sz="2200" u="none" strike="noStrike" baseline="0" dirty="0">
                <a:latin typeface="Calibri" panose="020F0502020204030204" pitchFamily="34" charset="0"/>
                <a:cs typeface="Calibri" panose="020F0502020204030204" pitchFamily="34" charset="0"/>
              </a:rPr>
              <a:t>the learning process.</a:t>
            </a:r>
          </a:p>
          <a:p>
            <a:pPr algn="l"/>
            <a:r>
              <a:rPr lang="en-US" sz="2200" b="0" u="none" strike="noStrike" baseline="0" dirty="0">
                <a:latin typeface="Calibri" panose="020F0502020204030204" pitchFamily="34" charset="0"/>
                <a:cs typeface="Calibri" panose="020F0502020204030204" pitchFamily="34" charset="0"/>
              </a:rPr>
              <a:t>The change in weight is proportional to the learning rate.</a:t>
            </a:r>
          </a:p>
          <a:p>
            <a:pPr algn="l"/>
            <a:r>
              <a:rPr lang="en-US" sz="2200" u="none" strike="noStrike" baseline="0" dirty="0">
                <a:latin typeface="Calibri" panose="020F0502020204030204" pitchFamily="34" charset="0"/>
                <a:cs typeface="Calibri" panose="020F0502020204030204" pitchFamily="34" charset="0"/>
              </a:rPr>
              <a:t>Speed and accuracy of a learning procedure can always be controlled by and are always proportional to a learning rate which is written </a:t>
            </a:r>
            <a:r>
              <a:rPr lang="en-IN" sz="2200" u="none" strike="noStrike" baseline="0" dirty="0">
                <a:latin typeface="Calibri" panose="020F0502020204030204" pitchFamily="34" charset="0"/>
                <a:cs typeface="Calibri" panose="020F0502020204030204" pitchFamily="34" charset="0"/>
              </a:rPr>
              <a:t>as </a:t>
            </a:r>
            <a:r>
              <a:rPr lang="el-GR" sz="2200" dirty="0">
                <a:solidFill>
                  <a:srgbClr val="202124"/>
                </a:solidFill>
                <a:effectLst/>
                <a:latin typeface="Calibri" panose="020F0502020204030204" pitchFamily="34" charset="0"/>
                <a:cs typeface="Calibri" panose="020F0502020204030204" pitchFamily="34" charset="0"/>
              </a:rPr>
              <a:t>η</a:t>
            </a:r>
            <a:r>
              <a:rPr lang="en-US" sz="2200" dirty="0">
                <a:solidFill>
                  <a:srgbClr val="202124"/>
                </a:solidFill>
                <a:effectLst/>
                <a:latin typeface="Calibri" panose="020F0502020204030204" pitchFamily="34" charset="0"/>
                <a:cs typeface="Calibri" panose="020F0502020204030204" pitchFamily="34" charset="0"/>
              </a:rPr>
              <a:t>.</a:t>
            </a:r>
          </a:p>
          <a:p>
            <a:pPr algn="l"/>
            <a:r>
              <a:rPr lang="en-US" sz="2200" b="0" u="none" strike="noStrike" baseline="0" dirty="0">
                <a:latin typeface="Calibri" panose="020F0502020204030204" pitchFamily="34" charset="0"/>
                <a:cs typeface="Calibri" panose="020F0502020204030204" pitchFamily="34" charset="0"/>
              </a:rPr>
              <a:t>If the value of the learning rate is too large, the jumps on the error surface are also too large. </a:t>
            </a:r>
          </a:p>
          <a:p>
            <a:pPr algn="l"/>
            <a:r>
              <a:rPr lang="en-US" sz="2200" b="0" u="none" strike="noStrike" baseline="0" dirty="0">
                <a:latin typeface="Calibri" panose="020F0502020204030204" pitchFamily="34" charset="0"/>
                <a:cs typeface="Calibri" panose="020F0502020204030204" pitchFamily="34" charset="0"/>
              </a:rPr>
              <a:t>Additionally, the movements across the error surface would be very uncontrolled.</a:t>
            </a:r>
          </a:p>
          <a:p>
            <a:pPr algn="l"/>
            <a:r>
              <a:rPr lang="en-US" sz="2200" b="0" u="none" strike="noStrike" baseline="0" dirty="0">
                <a:latin typeface="Calibri" panose="020F0502020204030204" pitchFamily="34" charset="0"/>
                <a:cs typeface="Calibri" panose="020F0502020204030204" pitchFamily="34" charset="0"/>
              </a:rPr>
              <a:t>A small </a:t>
            </a:r>
            <a:r>
              <a:rPr lang="el-GR" sz="2200" dirty="0">
                <a:solidFill>
                  <a:srgbClr val="202124"/>
                </a:solidFill>
                <a:effectLst/>
                <a:latin typeface="Calibri" panose="020F0502020204030204" pitchFamily="34" charset="0"/>
                <a:cs typeface="Calibri" panose="020F0502020204030204" pitchFamily="34" charset="0"/>
              </a:rPr>
              <a:t>η </a:t>
            </a:r>
            <a:r>
              <a:rPr lang="en-US" sz="2200" b="0" u="none" strike="noStrike" baseline="0" dirty="0">
                <a:latin typeface="Calibri" panose="020F0502020204030204" pitchFamily="34" charset="0"/>
                <a:cs typeface="Calibri" panose="020F0502020204030204" pitchFamily="34" charset="0"/>
              </a:rPr>
              <a:t>is the desired input, which, however, can cost a huge, often unacceptable amount of time. </a:t>
            </a:r>
          </a:p>
          <a:p>
            <a:pPr algn="l"/>
            <a:r>
              <a:rPr lang="en-US" sz="2200" b="0" u="none" strike="noStrike" baseline="0" dirty="0">
                <a:latin typeface="Calibri" panose="020F0502020204030204" pitchFamily="34" charset="0"/>
                <a:cs typeface="Calibri" panose="020F0502020204030204" pitchFamily="34" charset="0"/>
              </a:rPr>
              <a:t>Experience shows that good learning rate values are in the range </a:t>
            </a:r>
            <a:r>
              <a:rPr lang="en-IN" sz="2200" b="0" u="none" strike="noStrike" baseline="0" dirty="0">
                <a:latin typeface="Calibri" panose="020F0502020204030204" pitchFamily="34" charset="0"/>
                <a:cs typeface="Calibri" panose="020F0502020204030204" pitchFamily="34" charset="0"/>
              </a:rPr>
              <a:t>of</a:t>
            </a:r>
          </a:p>
          <a:p>
            <a:pPr marL="0" indent="0" algn="l">
              <a:buNone/>
            </a:pPr>
            <a:endParaRPr lang="en-US" sz="2200" b="0" i="0" u="none" strike="noStrike" baseline="0" dirty="0">
              <a:latin typeface="Calibri" panose="020F0502020204030204" pitchFamily="34" charset="0"/>
              <a:cs typeface="Calibri" panose="020F0502020204030204" pitchFamily="34" charset="0"/>
            </a:endParaRPr>
          </a:p>
          <a:p>
            <a:pPr algn="l"/>
            <a:endParaRPr lang="en-US" sz="2200" dirty="0">
              <a:latin typeface="Calibri" panose="020F0502020204030204" pitchFamily="34" charset="0"/>
              <a:cs typeface="Calibri" panose="020F0502020204030204" pitchFamily="34" charset="0"/>
            </a:endParaRPr>
          </a:p>
          <a:p>
            <a:pPr algn="l"/>
            <a:endParaRPr lang="en-US" sz="2200" b="0" i="0" u="none" strike="noStrike" baseline="0" dirty="0">
              <a:latin typeface="Calibri" panose="020F0502020204030204" pitchFamily="34" charset="0"/>
              <a:cs typeface="Calibri" panose="020F0502020204030204" pitchFamily="34" charset="0"/>
            </a:endParaRPr>
          </a:p>
          <a:p>
            <a:pPr algn="l"/>
            <a:endParaRPr lang="en-US" sz="2200" dirty="0">
              <a:latin typeface="Calibri" panose="020F0502020204030204" pitchFamily="34" charset="0"/>
              <a:cs typeface="Calibri" panose="020F0502020204030204" pitchFamily="34" charset="0"/>
            </a:endParaRPr>
          </a:p>
          <a:p>
            <a:pPr algn="l"/>
            <a:endParaRPr lang="en-US" sz="2200" b="0" i="0" u="none" strike="noStrike" baseline="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C94EFBF-3B2A-47A3-9B22-736BBD98885F}"/>
              </a:ext>
            </a:extLst>
          </p:cNvPr>
          <p:cNvPicPr>
            <a:picLocks noChangeAspect="1"/>
          </p:cNvPicPr>
          <p:nvPr/>
        </p:nvPicPr>
        <p:blipFill>
          <a:blip r:embed="rId2"/>
          <a:stretch>
            <a:fillRect/>
          </a:stretch>
        </p:blipFill>
        <p:spPr>
          <a:xfrm>
            <a:off x="2667000" y="5562600"/>
            <a:ext cx="3810000" cy="740992"/>
          </a:xfrm>
          <a:prstGeom prst="rect">
            <a:avLst/>
          </a:prstGeom>
        </p:spPr>
      </p:pic>
      <p:pic>
        <p:nvPicPr>
          <p:cNvPr id="4" name="Picture 3">
            <a:extLst>
              <a:ext uri="{FF2B5EF4-FFF2-40B4-BE49-F238E27FC236}">
                <a16:creationId xmlns:a16="http://schemas.microsoft.com/office/drawing/2014/main" id="{DCD1FA3A-7069-4C1A-B180-4CE9C69BBD86}"/>
              </a:ext>
            </a:extLst>
          </p:cNvPr>
          <p:cNvPicPr>
            <a:picLocks noChangeAspect="1"/>
          </p:cNvPicPr>
          <p:nvPr/>
        </p:nvPicPr>
        <p:blipFill>
          <a:blip r:embed="rId3"/>
          <a:stretch>
            <a:fillRect/>
          </a:stretch>
        </p:blipFill>
        <p:spPr>
          <a:xfrm>
            <a:off x="2133600" y="1066800"/>
            <a:ext cx="2590800" cy="457200"/>
          </a:xfrm>
          <a:prstGeom prst="rect">
            <a:avLst/>
          </a:prstGeom>
        </p:spPr>
      </p:pic>
    </p:spTree>
    <p:extLst>
      <p:ext uri="{BB962C8B-B14F-4D97-AF65-F5344CB8AC3E}">
        <p14:creationId xmlns:p14="http://schemas.microsoft.com/office/powerpoint/2010/main" val="3894487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normAutofit fontScale="92500" lnSpcReduction="20000"/>
          </a:bodyPr>
          <a:lstStyle/>
          <a:p>
            <a:pPr marL="0" indent="0" algn="l">
              <a:lnSpc>
                <a:spcPct val="150000"/>
              </a:lnSpc>
              <a:buNone/>
            </a:pPr>
            <a:r>
              <a:rPr lang="en-US" sz="2400" b="1" u="none" strike="noStrike" baseline="0" dirty="0">
                <a:latin typeface="Calibri" panose="020F0502020204030204" pitchFamily="34" charset="0"/>
                <a:cs typeface="Calibri" panose="020F0502020204030204" pitchFamily="34" charset="0"/>
              </a:rPr>
              <a:t>Variation of the learning rate over time:</a:t>
            </a:r>
          </a:p>
          <a:p>
            <a:pPr algn="l">
              <a:lnSpc>
                <a:spcPct val="150000"/>
              </a:lnSpc>
            </a:pPr>
            <a:r>
              <a:rPr lang="en-US" sz="2200" b="0" u="none" strike="noStrike" baseline="0" dirty="0">
                <a:latin typeface="Calibri" panose="020F0502020204030204" pitchFamily="34" charset="0"/>
                <a:cs typeface="Calibri" panose="020F0502020204030204" pitchFamily="34" charset="0"/>
              </a:rPr>
              <a:t>The selection of </a:t>
            </a:r>
            <a:r>
              <a:rPr lang="el-GR" sz="2200" dirty="0">
                <a:solidFill>
                  <a:srgbClr val="202124"/>
                </a:solidFill>
                <a:effectLst/>
                <a:latin typeface="Calibri" panose="020F0502020204030204" pitchFamily="34" charset="0"/>
                <a:cs typeface="Calibri" panose="020F0502020204030204" pitchFamily="34" charset="0"/>
              </a:rPr>
              <a:t>η </a:t>
            </a:r>
            <a:r>
              <a:rPr lang="en-US" sz="2200" b="0" u="none" strike="noStrike" baseline="0" dirty="0">
                <a:latin typeface="Calibri" panose="020F0502020204030204" pitchFamily="34" charset="0"/>
                <a:cs typeface="Calibri" panose="020F0502020204030204" pitchFamily="34" charset="0"/>
              </a:rPr>
              <a:t>significantly depends on the </a:t>
            </a:r>
            <a:r>
              <a:rPr lang="en-US" sz="2200" b="1" u="none" strike="noStrike" baseline="0" dirty="0">
                <a:latin typeface="Calibri" panose="020F0502020204030204" pitchFamily="34" charset="0"/>
                <a:cs typeface="Calibri" panose="020F0502020204030204" pitchFamily="34" charset="0"/>
              </a:rPr>
              <a:t>problem, the network and the training data. </a:t>
            </a:r>
          </a:p>
          <a:p>
            <a:pPr algn="l">
              <a:lnSpc>
                <a:spcPct val="150000"/>
              </a:lnSpc>
            </a:pPr>
            <a:r>
              <a:rPr lang="en-US" sz="2200" b="0" u="none" strike="noStrike" baseline="0" dirty="0">
                <a:latin typeface="Calibri" panose="020F0502020204030204" pitchFamily="34" charset="0"/>
                <a:cs typeface="Calibri" panose="020F0502020204030204" pitchFamily="34" charset="0"/>
              </a:rPr>
              <a:t>But for instance, it is popular to start with a relatively large , e.g. 0.9 and to slowly decrease it down to 0.1</a:t>
            </a:r>
          </a:p>
          <a:p>
            <a:pPr algn="l">
              <a:lnSpc>
                <a:spcPct val="150000"/>
              </a:lnSpc>
            </a:pPr>
            <a:r>
              <a:rPr lang="en-US" sz="2200" b="0" u="none" strike="noStrike" baseline="0" dirty="0">
                <a:latin typeface="Calibri" panose="020F0502020204030204" pitchFamily="34" charset="0"/>
                <a:cs typeface="Calibri" panose="020F0502020204030204" pitchFamily="34" charset="0"/>
              </a:rPr>
              <a:t>For simpler problems  can often be kept </a:t>
            </a:r>
            <a:r>
              <a:rPr lang="en-IN" sz="2200" b="0" u="none" strike="noStrike" baseline="0" dirty="0">
                <a:latin typeface="Calibri" panose="020F0502020204030204" pitchFamily="34" charset="0"/>
                <a:cs typeface="Calibri" panose="020F0502020204030204" pitchFamily="34" charset="0"/>
              </a:rPr>
              <a:t>constant.</a:t>
            </a:r>
          </a:p>
          <a:p>
            <a:pPr marL="0" indent="0" algn="l">
              <a:lnSpc>
                <a:spcPct val="150000"/>
              </a:lnSpc>
              <a:buNone/>
            </a:pPr>
            <a:r>
              <a:rPr lang="en-US" sz="2400" b="1" u="none" strike="noStrike" baseline="0" dirty="0">
                <a:solidFill>
                  <a:srgbClr val="000000"/>
                </a:solidFill>
                <a:latin typeface="Calibri" panose="020F0502020204030204" pitchFamily="34" charset="0"/>
                <a:cs typeface="Calibri" panose="020F0502020204030204" pitchFamily="34" charset="0"/>
              </a:rPr>
              <a:t>Variable learning rate</a:t>
            </a:r>
            <a:r>
              <a:rPr lang="en-US" sz="2400" b="0" u="none" strike="noStrike" baseline="0" dirty="0">
                <a:solidFill>
                  <a:srgbClr val="000000"/>
                </a:solidFill>
                <a:latin typeface="Calibri" panose="020F0502020204030204" pitchFamily="34" charset="0"/>
                <a:cs typeface="Calibri" panose="020F0502020204030204" pitchFamily="34" charset="0"/>
              </a:rPr>
              <a:t>:</a:t>
            </a:r>
          </a:p>
          <a:p>
            <a:pPr algn="l">
              <a:lnSpc>
                <a:spcPct val="150000"/>
              </a:lnSpc>
            </a:pPr>
            <a:r>
              <a:rPr lang="en-US" sz="2200" b="0" u="none" strike="noStrike" baseline="0" dirty="0">
                <a:solidFill>
                  <a:srgbClr val="000000"/>
                </a:solidFill>
                <a:latin typeface="Calibri" panose="020F0502020204030204" pitchFamily="34" charset="0"/>
                <a:cs typeface="Calibri" panose="020F0502020204030204" pitchFamily="34" charset="0"/>
              </a:rPr>
              <a:t>In the beginning, a large learning rate leads to good results, but later it results in inaccurate learning. </a:t>
            </a:r>
          </a:p>
          <a:p>
            <a:pPr>
              <a:lnSpc>
                <a:spcPct val="150000"/>
              </a:lnSpc>
            </a:pPr>
            <a:r>
              <a:rPr lang="en-US" sz="2200" b="0" u="none" strike="noStrike" baseline="0" dirty="0">
                <a:solidFill>
                  <a:srgbClr val="000000"/>
                </a:solidFill>
                <a:latin typeface="Calibri" panose="020F0502020204030204" pitchFamily="34" charset="0"/>
                <a:cs typeface="Calibri" panose="020F0502020204030204" pitchFamily="34" charset="0"/>
              </a:rPr>
              <a:t>A smaller learning rate is more time-consuming, but the result is more precise. </a:t>
            </a:r>
          </a:p>
          <a:p>
            <a:pPr>
              <a:lnSpc>
                <a:spcPct val="150000"/>
              </a:lnSpc>
            </a:pPr>
            <a:r>
              <a:rPr lang="en-US" sz="2200" b="0" u="none" strike="noStrike" baseline="0" dirty="0">
                <a:solidFill>
                  <a:srgbClr val="000000"/>
                </a:solidFill>
                <a:latin typeface="Calibri" panose="020F0502020204030204" pitchFamily="34" charset="0"/>
                <a:cs typeface="Calibri" panose="020F0502020204030204" pitchFamily="34" charset="0"/>
              </a:rPr>
              <a:t>Thus, during the learning process the learning rate needs to be decreased by one order of magnitude once or </a:t>
            </a:r>
            <a:r>
              <a:rPr lang="en-IN" sz="2200" b="0" u="none" strike="noStrike" baseline="0" dirty="0">
                <a:solidFill>
                  <a:srgbClr val="000000"/>
                </a:solidFill>
                <a:latin typeface="Calibri" panose="020F0502020204030204" pitchFamily="34" charset="0"/>
                <a:cs typeface="Calibri" panose="020F0502020204030204" pitchFamily="34" charset="0"/>
              </a:rPr>
              <a:t>repeatedly.</a:t>
            </a:r>
          </a:p>
          <a:p>
            <a:endParaRPr lang="en-US" sz="2800" b="0" i="0" u="none" strike="noStrike" baseline="0" dirty="0">
              <a:solidFill>
                <a:srgbClr val="000000"/>
              </a:solidFill>
              <a:latin typeface="LMRoman10-Regular"/>
            </a:endParaRPr>
          </a:p>
          <a:p>
            <a:pPr algn="l"/>
            <a:endParaRPr lang="en-IN" dirty="0"/>
          </a:p>
        </p:txBody>
      </p:sp>
    </p:spTree>
    <p:extLst>
      <p:ext uri="{BB962C8B-B14F-4D97-AF65-F5344CB8AC3E}">
        <p14:creationId xmlns:p14="http://schemas.microsoft.com/office/powerpoint/2010/main" val="1321639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normAutofit/>
          </a:bodyPr>
          <a:lstStyle/>
          <a:p>
            <a:pPr marL="0" indent="0" algn="l">
              <a:buNone/>
            </a:pPr>
            <a:r>
              <a:rPr lang="en-IN" sz="2200" b="1" i="0" u="none" strike="noStrike" baseline="0" dirty="0">
                <a:latin typeface="Calibri" panose="020F0502020204030204" pitchFamily="34" charset="0"/>
                <a:cs typeface="Calibri" panose="020F0502020204030204" pitchFamily="34" charset="0"/>
              </a:rPr>
              <a:t>Different layers – Different learning rates:</a:t>
            </a:r>
          </a:p>
          <a:p>
            <a:pPr algn="l"/>
            <a:r>
              <a:rPr lang="en-US" sz="2200" b="0" i="0" u="none" strike="noStrike" baseline="0" dirty="0">
                <a:solidFill>
                  <a:srgbClr val="000000"/>
                </a:solidFill>
                <a:latin typeface="Calibri" panose="020F0502020204030204" pitchFamily="34" charset="0"/>
                <a:cs typeface="Calibri" panose="020F0502020204030204" pitchFamily="34" charset="0"/>
              </a:rPr>
              <a:t>The farer we move away from the output layer during the learning process, the slower backpropagation is learning. </a:t>
            </a:r>
          </a:p>
          <a:p>
            <a:pPr algn="l"/>
            <a:r>
              <a:rPr lang="en-US" sz="2200" b="0" i="0" u="none" strike="noStrike" baseline="0" dirty="0">
                <a:solidFill>
                  <a:srgbClr val="000000"/>
                </a:solidFill>
                <a:latin typeface="Calibri" panose="020F0502020204030204" pitchFamily="34" charset="0"/>
                <a:cs typeface="Calibri" panose="020F0502020204030204" pitchFamily="34" charset="0"/>
              </a:rPr>
              <a:t>Thus, it is a good idea to select a larger learning rate for the weight layers close to the input layer than for the weight layers close </a:t>
            </a:r>
            <a:r>
              <a:rPr lang="en-IN" sz="2200" b="0" i="0" u="none" strike="noStrike" baseline="0" dirty="0">
                <a:solidFill>
                  <a:srgbClr val="000000"/>
                </a:solidFill>
                <a:latin typeface="Calibri" panose="020F0502020204030204" pitchFamily="34" charset="0"/>
                <a:cs typeface="Calibri" panose="020F0502020204030204" pitchFamily="34" charset="0"/>
              </a:rPr>
              <a:t>to the output layer.</a:t>
            </a:r>
            <a:endParaRPr lang="en-IN" sz="2200" dirty="0">
              <a:latin typeface="Calibri" panose="020F0502020204030204" pitchFamily="34" charset="0"/>
              <a:cs typeface="Calibri" panose="020F0502020204030204" pitchFamily="34" charset="0"/>
            </a:endParaRPr>
          </a:p>
        </p:txBody>
      </p:sp>
      <p:pic>
        <p:nvPicPr>
          <p:cNvPr id="3074" name="Picture 2" descr="Unsupervised Feature Learning and Deep Learning Tutorial">
            <a:extLst>
              <a:ext uri="{FF2B5EF4-FFF2-40B4-BE49-F238E27FC236}">
                <a16:creationId xmlns:a16="http://schemas.microsoft.com/office/drawing/2014/main" id="{639A41EE-FB4F-4ABF-8B0A-AE0E0D545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3048000"/>
            <a:ext cx="5137127"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7494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0" indent="0">
              <a:buNone/>
            </a:pPr>
            <a:r>
              <a:rPr lang="en-US" sz="2200" b="1" dirty="0">
                <a:effectLst/>
                <a:latin typeface="Calibri" panose="020F0502020204030204" pitchFamily="34" charset="0"/>
                <a:ea typeface="Arial" panose="020B0604020202020204" pitchFamily="34" charset="0"/>
                <a:cs typeface="Calibri" panose="020F0502020204030204" pitchFamily="34" charset="0"/>
              </a:rPr>
              <a:t>Resilient</a:t>
            </a:r>
            <a:r>
              <a:rPr lang="en-US" sz="2200" b="1" spc="16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backpropagation</a:t>
            </a:r>
            <a:r>
              <a:rPr lang="en-US" sz="2200" b="1" spc="-355" dirty="0">
                <a:latin typeface="Calibri" panose="020F0502020204030204" pitchFamily="34" charset="0"/>
                <a:ea typeface="Arial" panose="020B0604020202020204" pitchFamily="34" charset="0"/>
                <a:cs typeface="Calibri" panose="020F0502020204030204" pitchFamily="34" charset="0"/>
              </a:rPr>
              <a:t>:</a:t>
            </a:r>
            <a:endParaRPr lang="en-US" sz="2200" b="1" spc="-355" dirty="0">
              <a:effectLst/>
              <a:latin typeface="Calibri" panose="020F0502020204030204" pitchFamily="34" charset="0"/>
              <a:ea typeface="Arial" panose="020B0604020202020204" pitchFamily="34" charset="0"/>
              <a:cs typeface="Calibri" panose="020F0502020204030204" pitchFamily="34" charset="0"/>
            </a:endParaRPr>
          </a:p>
          <a:p>
            <a:pPr>
              <a:lnSpc>
                <a:spcPct val="150000"/>
              </a:lnSpc>
            </a:pPr>
            <a:r>
              <a:rPr lang="en-US" sz="2200" dirty="0">
                <a:effectLst/>
                <a:latin typeface="Calibri" panose="020F0502020204030204" pitchFamily="34" charset="0"/>
                <a:ea typeface="Arial" panose="020B0604020202020204" pitchFamily="34" charset="0"/>
                <a:cs typeface="Calibri" panose="020F0502020204030204" pitchFamily="34" charset="0"/>
              </a:rPr>
              <a:t>Resilient</a:t>
            </a:r>
            <a:r>
              <a:rPr lang="en-US" sz="2200" spc="16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backpropagation is</a:t>
            </a:r>
            <a:r>
              <a:rPr lang="en-US" sz="2200" spc="8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an</a:t>
            </a:r>
            <a:r>
              <a:rPr lang="en-US" sz="2200" spc="8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extension</a:t>
            </a:r>
            <a:r>
              <a:rPr lang="en-US" sz="2200" spc="90"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to</a:t>
            </a:r>
            <a:r>
              <a:rPr lang="en-US" sz="2200" spc="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backpropagation</a:t>
            </a:r>
            <a:r>
              <a:rPr lang="en-US" sz="2200" spc="15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of</a:t>
            </a:r>
            <a:r>
              <a:rPr lang="en-US" sz="2200" spc="160"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error.</a:t>
            </a:r>
          </a:p>
          <a:p>
            <a:pPr>
              <a:lnSpc>
                <a:spcPct val="150000"/>
              </a:lnSpc>
            </a:pPr>
            <a:r>
              <a:rPr lang="en-US" sz="2200" spc="-10" dirty="0">
                <a:effectLst/>
                <a:latin typeface="Calibri" panose="020F0502020204030204" pitchFamily="34" charset="0"/>
                <a:ea typeface="Georgia" panose="02040502050405020303" pitchFamily="18" charset="0"/>
                <a:cs typeface="Calibri" panose="020F0502020204030204" pitchFamily="34" charset="0"/>
              </a:rPr>
              <a:t>We have </a:t>
            </a:r>
            <a:r>
              <a:rPr lang="en-US" sz="2200" spc="-5" dirty="0">
                <a:effectLst/>
                <a:latin typeface="Calibri" panose="020F0502020204030204" pitchFamily="34" charset="0"/>
                <a:ea typeface="Georgia" panose="02040502050405020303" pitchFamily="18" charset="0"/>
                <a:cs typeface="Calibri" panose="020F0502020204030204" pitchFamily="34" charset="0"/>
              </a:rPr>
              <a:t>two backpropagation </a:t>
            </a:r>
            <a:r>
              <a:rPr lang="en-US" sz="2200" dirty="0">
                <a:effectLst/>
                <a:latin typeface="Calibri" panose="020F0502020204030204" pitchFamily="34" charset="0"/>
                <a:ea typeface="Georgia" panose="02040502050405020303" pitchFamily="18" charset="0"/>
                <a:cs typeface="Calibri" panose="020F0502020204030204" pitchFamily="34" charset="0"/>
              </a:rPr>
              <a:t>specific properties that can occasionally be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 problem:</a:t>
            </a:r>
          </a:p>
          <a:p>
            <a:pPr marL="662940" lvl="1" indent="-342900">
              <a:lnSpc>
                <a:spcPct val="150000"/>
              </a:lnSpc>
              <a:buFont typeface="+mj-lt"/>
              <a:buAutoNum type="arabicPeriod"/>
            </a:pPr>
            <a:r>
              <a:rPr lang="en-US" sz="2200" dirty="0">
                <a:effectLst/>
                <a:latin typeface="Calibri" panose="020F0502020204030204" pitchFamily="34" charset="0"/>
                <a:ea typeface="Georgia" panose="02040502050405020303" pitchFamily="18" charset="0"/>
                <a:cs typeface="Calibri" panose="020F0502020204030204" pitchFamily="34" charset="0"/>
              </a:rPr>
              <a:t>Users of backpropagation can choose a bad learning rate </a:t>
            </a:r>
            <a:r>
              <a:rPr lang="el-GR" sz="2200" dirty="0">
                <a:solidFill>
                  <a:srgbClr val="202124"/>
                </a:solidFill>
                <a:effectLst/>
                <a:latin typeface="Calibri" panose="020F0502020204030204" pitchFamily="34" charset="0"/>
                <a:cs typeface="Calibri" panose="020F0502020204030204" pitchFamily="34" charset="0"/>
              </a:rPr>
              <a:t>η</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662940" lvl="1" indent="-342900">
              <a:lnSpc>
                <a:spcPct val="150000"/>
              </a:lnSpc>
              <a:buFont typeface="+mj-lt"/>
              <a:buAutoNum type="arabicPeriod"/>
            </a:pPr>
            <a:r>
              <a:rPr lang="en-US" sz="2200" dirty="0">
                <a:effectLst/>
                <a:latin typeface="Calibri" panose="020F0502020204030204" pitchFamily="34" charset="0"/>
                <a:ea typeface="Georgia" panose="02040502050405020303" pitchFamily="18" charset="0"/>
                <a:cs typeface="Calibri" panose="020F0502020204030204" pitchFamily="34" charset="0"/>
              </a:rPr>
              <a:t>The further the weights are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10" dirty="0">
                <a:effectLst/>
                <a:latin typeface="Calibri" panose="020F0502020204030204" pitchFamily="34" charset="0"/>
                <a:ea typeface="Georgia" panose="02040502050405020303" pitchFamily="18" charset="0"/>
                <a:cs typeface="Calibri" panose="020F0502020204030204" pitchFamily="34" charset="0"/>
              </a:rPr>
              <a:t>from</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the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output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layer;</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the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slower</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backpropagation learns.</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M</a:t>
            </a:r>
            <a:r>
              <a:rPr lang="en-US" sz="2200" cap="small" dirty="0">
                <a:effectLst/>
                <a:latin typeface="Calibri" panose="020F0502020204030204" pitchFamily="34" charset="0"/>
                <a:ea typeface="Georgia" panose="02040502050405020303" pitchFamily="18" charset="0"/>
                <a:cs typeface="Calibri" panose="020F0502020204030204" pitchFamily="34" charset="0"/>
              </a:rPr>
              <a:t>artin </a:t>
            </a:r>
            <a:r>
              <a:rPr lang="en-US" sz="2200" dirty="0" err="1">
                <a:effectLst/>
                <a:latin typeface="Calibri" panose="020F0502020204030204" pitchFamily="34" charset="0"/>
                <a:ea typeface="Georgia" panose="02040502050405020303" pitchFamily="18" charset="0"/>
                <a:cs typeface="Calibri" panose="020F0502020204030204" pitchFamily="34" charset="0"/>
              </a:rPr>
              <a:t>R</a:t>
            </a:r>
            <a:r>
              <a:rPr lang="en-US" sz="2200" cap="small" dirty="0" err="1">
                <a:effectLst/>
                <a:latin typeface="Calibri" panose="020F0502020204030204" pitchFamily="34" charset="0"/>
                <a:ea typeface="Georgia" panose="02040502050405020303" pitchFamily="18" charset="0"/>
                <a:cs typeface="Calibri" panose="020F0502020204030204" pitchFamily="34" charset="0"/>
              </a:rPr>
              <a:t>iedmiller</a:t>
            </a:r>
            <a:r>
              <a:rPr lang="en-US" sz="2200" spc="3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et</a:t>
            </a:r>
            <a:r>
              <a:rPr lang="en-US" sz="2200" spc="3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al. enhanced backpropagation and called their version </a:t>
            </a:r>
            <a:r>
              <a:rPr lang="en-US" sz="2200" b="1" dirty="0">
                <a:effectLst/>
                <a:latin typeface="Calibri" panose="020F0502020204030204" pitchFamily="34" charset="0"/>
                <a:ea typeface="Georgia" panose="02040502050405020303" pitchFamily="18" charset="0"/>
                <a:cs typeface="Calibri" panose="020F0502020204030204" pitchFamily="34" charset="0"/>
              </a:rPr>
              <a:t>re</a:t>
            </a:r>
            <a:r>
              <a:rPr lang="en-US" sz="2200" b="1" spc="-10" dirty="0">
                <a:effectLst/>
                <a:latin typeface="Calibri" panose="020F0502020204030204" pitchFamily="34" charset="0"/>
                <a:ea typeface="Georgia" panose="02040502050405020303" pitchFamily="18" charset="0"/>
                <a:cs typeface="Calibri" panose="020F0502020204030204" pitchFamily="34" charset="0"/>
              </a:rPr>
              <a:t>silient backpropagation </a:t>
            </a:r>
            <a:r>
              <a:rPr lang="en-US" sz="2200" spc="-10" dirty="0">
                <a:effectLst/>
                <a:latin typeface="Calibri" panose="020F0502020204030204" pitchFamily="34" charset="0"/>
                <a:ea typeface="Georgia" panose="02040502050405020303" pitchFamily="18" charset="0"/>
                <a:cs typeface="Calibri" panose="020F0502020204030204" pitchFamily="34" charset="0"/>
              </a:rPr>
              <a:t>(short </a:t>
            </a:r>
            <a:r>
              <a:rPr lang="en-US" sz="2200" b="1" spc="-10" dirty="0" err="1">
                <a:effectLst/>
                <a:latin typeface="Calibri" panose="020F0502020204030204" pitchFamily="34" charset="0"/>
                <a:ea typeface="Georgia" panose="02040502050405020303" pitchFamily="18" charset="0"/>
                <a:cs typeface="Calibri" panose="020F0502020204030204" pitchFamily="34" charset="0"/>
              </a:rPr>
              <a:t>Rprop</a:t>
            </a:r>
            <a:r>
              <a:rPr lang="en-US" sz="2200" spc="-10" dirty="0">
                <a:effectLst/>
                <a:latin typeface="Calibri" panose="020F0502020204030204" pitchFamily="34" charset="0"/>
                <a:ea typeface="Georgia" panose="02040502050405020303" pitchFamily="18" charset="0"/>
                <a:cs typeface="Calibri" panose="020F0502020204030204" pitchFamily="34" charset="0"/>
              </a:rPr>
              <a:t>).</a:t>
            </a:r>
            <a:r>
              <a:rPr lang="en-US" sz="2200" spc="-240" dirty="0">
                <a:effectLst/>
                <a:latin typeface="Calibri" panose="020F0502020204030204" pitchFamily="34" charset="0"/>
                <a:ea typeface="Georgia" panose="02040502050405020303" pitchFamily="18" charset="0"/>
                <a:cs typeface="Calibri" panose="020F0502020204030204" pitchFamily="34" charset="0"/>
              </a:rPr>
              <a:t> </a:t>
            </a:r>
          </a:p>
          <a:p>
            <a:pPr marL="838200" indent="-7620" algn="just">
              <a:lnSpc>
                <a:spcPct val="107000"/>
              </a:lnSpc>
            </a:pP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838200" indent="-7620" algn="just">
              <a:lnSpc>
                <a:spcPct val="107000"/>
              </a:lnSpc>
            </a:pPr>
            <a:endParaRPr lang="en-IN" sz="1800" dirty="0">
              <a:effectLst/>
              <a:latin typeface="Georgia" panose="02040502050405020303" pitchFamily="18" charset="0"/>
              <a:ea typeface="Georgia" panose="02040502050405020303" pitchFamily="18" charset="0"/>
              <a:cs typeface="Georgia" panose="02040502050405020303" pitchFamily="18" charset="0"/>
            </a:endParaRPr>
          </a:p>
        </p:txBody>
      </p:sp>
    </p:spTree>
    <p:extLst>
      <p:ext uri="{BB962C8B-B14F-4D97-AF65-F5344CB8AC3E}">
        <p14:creationId xmlns:p14="http://schemas.microsoft.com/office/powerpoint/2010/main" val="3579616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fontScale="25000" lnSpcReduction="20000"/>
          </a:bodyPr>
          <a:lstStyle/>
          <a:p>
            <a:pPr marL="0" indent="0">
              <a:buNone/>
            </a:pPr>
            <a:r>
              <a:rPr lang="en-US" sz="8800" b="1" dirty="0">
                <a:effectLst/>
                <a:latin typeface="Calibri" panose="020F0502020204030204" pitchFamily="34" charset="0"/>
                <a:ea typeface="Georgia" panose="02040502050405020303" pitchFamily="18" charset="0"/>
                <a:cs typeface="Calibri" panose="020F0502020204030204" pitchFamily="34" charset="0"/>
              </a:rPr>
              <a:t>Learning rates:</a:t>
            </a:r>
            <a:r>
              <a:rPr lang="en-US" sz="8800" dirty="0">
                <a:effectLst/>
                <a:latin typeface="Calibri" panose="020F0502020204030204" pitchFamily="34" charset="0"/>
                <a:ea typeface="Georgia" panose="02040502050405020303" pitchFamily="18" charset="0"/>
                <a:cs typeface="Calibri" panose="020F0502020204030204" pitchFamily="34" charset="0"/>
              </a:rPr>
              <a:t> </a:t>
            </a:r>
          </a:p>
          <a:p>
            <a:endParaRPr lang="en-US" sz="3500" dirty="0">
              <a:effectLst/>
              <a:latin typeface="Calibri" panose="020F0502020204030204" pitchFamily="34" charset="0"/>
              <a:ea typeface="Georgia" panose="02040502050405020303" pitchFamily="18" charset="0"/>
              <a:cs typeface="Calibri" panose="020F0502020204030204" pitchFamily="34" charset="0"/>
            </a:endParaRPr>
          </a:p>
          <a:p>
            <a:pPr>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Backpropagation uses default learning rate η, which is selected</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by</a:t>
            </a:r>
            <a:r>
              <a:rPr lang="en-US" sz="8800" spc="1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the</a:t>
            </a:r>
            <a:r>
              <a:rPr lang="en-US" sz="8800" spc="1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user,</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and</a:t>
            </a:r>
            <a:r>
              <a:rPr lang="en-US" sz="8800" spc="1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applies</a:t>
            </a:r>
            <a:r>
              <a:rPr lang="en-US" sz="8800" spc="1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to</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the entire</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network.</a:t>
            </a:r>
            <a:r>
              <a:rPr lang="en-US" sz="8800" spc="215" dirty="0">
                <a:effectLst/>
                <a:latin typeface="Calibri" panose="020F0502020204030204" pitchFamily="34" charset="0"/>
                <a:ea typeface="Georgia" panose="02040502050405020303" pitchFamily="18" charset="0"/>
                <a:cs typeface="Calibri" panose="020F0502020204030204" pitchFamily="34" charset="0"/>
              </a:rPr>
              <a:t> </a:t>
            </a:r>
          </a:p>
          <a:p>
            <a:pPr>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It</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remains</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static</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until</a:t>
            </a:r>
            <a:r>
              <a:rPr lang="en-US" sz="8800" spc="9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it</a:t>
            </a:r>
            <a:r>
              <a:rPr lang="en-US" sz="8800" spc="9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is</a:t>
            </a:r>
            <a:r>
              <a:rPr lang="en-US" sz="8800" spc="10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manually</a:t>
            </a:r>
            <a:r>
              <a:rPr lang="en-US" sz="8800" spc="9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changed.</a:t>
            </a:r>
            <a:r>
              <a:rPr lang="en-US" sz="8800" spc="85" dirty="0">
                <a:effectLst/>
                <a:latin typeface="Calibri" panose="020F0502020204030204" pitchFamily="34" charset="0"/>
                <a:ea typeface="Georgia" panose="02040502050405020303" pitchFamily="18" charset="0"/>
                <a:cs typeface="Calibri" panose="020F0502020204030204" pitchFamily="34" charset="0"/>
              </a:rPr>
              <a:t> </a:t>
            </a:r>
          </a:p>
          <a:p>
            <a:pPr>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Here,</a:t>
            </a:r>
            <a:r>
              <a:rPr lang="en-US" sz="8800" spc="60"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Rprop</a:t>
            </a:r>
            <a:r>
              <a:rPr lang="en-US" sz="8800" spc="5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pursues</a:t>
            </a:r>
            <a:r>
              <a:rPr lang="en-US" sz="8800" spc="5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completely</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different</a:t>
            </a:r>
            <a:r>
              <a:rPr lang="en-US" sz="8800" spc="2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approach:</a:t>
            </a:r>
            <a:r>
              <a:rPr lang="en-US" sz="8800" spc="240"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There</a:t>
            </a:r>
            <a:r>
              <a:rPr lang="en-US" sz="8800" spc="-24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is no global learning rate.</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First, each</a:t>
            </a:r>
            <a:r>
              <a:rPr lang="en-US" sz="8800" spc="-25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weight</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w</a:t>
            </a:r>
            <a:r>
              <a:rPr lang="en-US" sz="88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8800" spc="1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has</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its</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own</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learning</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rate</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η</a:t>
            </a:r>
            <a:r>
              <a:rPr lang="en-US" sz="88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8800" spc="20"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second,</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these</a:t>
            </a:r>
            <a:r>
              <a:rPr lang="en-US" sz="8800" spc="2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learning</a:t>
            </a:r>
            <a:r>
              <a:rPr lang="en-US" sz="8800" spc="2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rates</a:t>
            </a:r>
            <a:r>
              <a:rPr lang="en-US" sz="8800" spc="-25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are</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not</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chosen</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by</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the</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user,</a:t>
            </a:r>
            <a:r>
              <a:rPr lang="en-US" sz="8800" spc="4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but</a:t>
            </a:r>
            <a:r>
              <a:rPr lang="en-US" sz="8800" spc="3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are</a:t>
            </a:r>
            <a:r>
              <a:rPr lang="en-US" sz="8800" spc="3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automatically</a:t>
            </a:r>
            <a:r>
              <a:rPr lang="en-US" sz="8800" spc="7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set</a:t>
            </a:r>
            <a:r>
              <a:rPr lang="en-US" sz="8800" spc="7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by</a:t>
            </a:r>
            <a:r>
              <a:rPr lang="en-US" sz="8800" spc="70"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Rprop</a:t>
            </a:r>
            <a:r>
              <a:rPr lang="en-US" sz="8800" spc="8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itself.</a:t>
            </a:r>
            <a:r>
              <a:rPr lang="en-US" sz="8800" spc="7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Third,</a:t>
            </a:r>
            <a:r>
              <a:rPr lang="en-US" sz="8800" spc="-24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the</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weight</a:t>
            </a:r>
            <a:r>
              <a:rPr lang="en-US" sz="8800" spc="1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changes</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are</a:t>
            </a:r>
            <a:r>
              <a:rPr lang="en-US" sz="8800" spc="1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not</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static</a:t>
            </a:r>
            <a:r>
              <a:rPr lang="en-US" sz="8800" spc="1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but are adapted for each time step of</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Rprop</a:t>
            </a:r>
            <a:r>
              <a:rPr lang="en-US" sz="8800" dirty="0">
                <a:effectLst/>
                <a:latin typeface="Calibri" panose="020F0502020204030204" pitchFamily="34" charset="0"/>
                <a:ea typeface="Georgia" panose="02040502050405020303" pitchFamily="18" charset="0"/>
                <a:cs typeface="Calibri" panose="020F0502020204030204" pitchFamily="34" charset="0"/>
              </a:rPr>
              <a:t>.</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To account for the temporal</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spc="-10" dirty="0">
                <a:effectLst/>
                <a:latin typeface="Calibri" panose="020F0502020204030204" pitchFamily="34" charset="0"/>
                <a:ea typeface="Georgia" panose="02040502050405020303" pitchFamily="18" charset="0"/>
                <a:cs typeface="Calibri" panose="020F0502020204030204" pitchFamily="34" charset="0"/>
              </a:rPr>
              <a:t>change, </a:t>
            </a:r>
            <a:r>
              <a:rPr lang="en-US" sz="8800" spc="-5" dirty="0">
                <a:effectLst/>
                <a:latin typeface="Calibri" panose="020F0502020204030204" pitchFamily="34" charset="0"/>
                <a:ea typeface="Georgia" panose="02040502050405020303" pitchFamily="18" charset="0"/>
                <a:cs typeface="Calibri" panose="020F0502020204030204" pitchFamily="34" charset="0"/>
              </a:rPr>
              <a:t>we must correctly call it</a:t>
            </a:r>
            <a:r>
              <a:rPr lang="en-US" sz="8800" dirty="0">
                <a:effectLst/>
                <a:latin typeface="Calibri" panose="020F0502020204030204" pitchFamily="34" charset="0"/>
                <a:ea typeface="Georgia" panose="02040502050405020303" pitchFamily="18" charset="0"/>
                <a:cs typeface="Calibri" panose="020F0502020204030204" pitchFamily="34" charset="0"/>
              </a:rPr>
              <a:t> </a:t>
            </a:r>
            <a:r>
              <a:rPr lang="en-US" sz="8800" dirty="0" err="1">
                <a:effectLst/>
                <a:latin typeface="Calibri" panose="020F0502020204030204" pitchFamily="34" charset="0"/>
                <a:ea typeface="Georgia" panose="02040502050405020303" pitchFamily="18" charset="0"/>
                <a:cs typeface="Calibri" panose="020F0502020204030204" pitchFamily="34" charset="0"/>
              </a:rPr>
              <a:t>η</a:t>
            </a:r>
            <a:r>
              <a:rPr lang="en-US" sz="88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8800" dirty="0">
                <a:effectLst/>
                <a:latin typeface="Calibri" panose="020F0502020204030204" pitchFamily="34" charset="0"/>
                <a:ea typeface="Georgia" panose="02040502050405020303" pitchFamily="18" charset="0"/>
                <a:cs typeface="Calibri" panose="020F0502020204030204" pitchFamily="34" charset="0"/>
              </a:rPr>
              <a:t>(t).</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20000"/>
              </a:lnSpc>
            </a:pPr>
            <a:r>
              <a:rPr lang="en-US" sz="8800" dirty="0">
                <a:effectLst/>
                <a:latin typeface="Calibri" panose="020F0502020204030204" pitchFamily="34" charset="0"/>
                <a:ea typeface="Georgia" panose="02040502050405020303" pitchFamily="18" charset="0"/>
                <a:cs typeface="Calibri" panose="020F0502020204030204" pitchFamily="34" charset="0"/>
              </a:rPr>
              <a:t>This not only enables more</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focused learning, also the problem of</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an increasingly slowed down learning</a:t>
            </a:r>
            <a:r>
              <a:rPr lang="en-US" sz="8800" spc="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throughout the layers is solved in an</a:t>
            </a:r>
            <a:r>
              <a:rPr lang="en-US" sz="8800" spc="-255"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elegant</a:t>
            </a:r>
            <a:r>
              <a:rPr lang="en-US" sz="8800" spc="60" dirty="0">
                <a:effectLst/>
                <a:latin typeface="Calibri" panose="020F0502020204030204" pitchFamily="34" charset="0"/>
                <a:ea typeface="Georgia" panose="02040502050405020303" pitchFamily="18" charset="0"/>
                <a:cs typeface="Calibri" panose="020F0502020204030204" pitchFamily="34" charset="0"/>
              </a:rPr>
              <a:t> </a:t>
            </a:r>
            <a:r>
              <a:rPr lang="en-US" sz="8800" dirty="0">
                <a:effectLst/>
                <a:latin typeface="Calibri" panose="020F0502020204030204" pitchFamily="34" charset="0"/>
                <a:ea typeface="Georgia" panose="02040502050405020303" pitchFamily="18" charset="0"/>
                <a:cs typeface="Calibri" panose="020F0502020204030204" pitchFamily="34" charset="0"/>
              </a:rPr>
              <a:t>way.</a:t>
            </a:r>
            <a:endParaRPr lang="en-US" sz="8800" spc="-5" dirty="0">
              <a:effectLst/>
              <a:latin typeface="Calibri" panose="020F0502020204030204" pitchFamily="34" charset="0"/>
              <a:ea typeface="Georgia" panose="02040502050405020303" pitchFamily="18" charset="0"/>
              <a:cs typeface="Calibri" panose="020F0502020204030204" pitchFamily="34" charset="0"/>
            </a:endParaRPr>
          </a:p>
          <a:p>
            <a:pPr>
              <a:lnSpc>
                <a:spcPct val="120000"/>
              </a:lnSpc>
            </a:pPr>
            <a:endParaRPr lang="en-US" sz="8800" b="1" dirty="0">
              <a:effectLst/>
              <a:latin typeface="Arial" panose="020B0604020202020204" pitchFamily="34" charset="0"/>
              <a:ea typeface="Georgia" panose="02040502050405020303" pitchFamily="18" charset="0"/>
              <a:cs typeface="Georgia" panose="02040502050405020303" pitchFamily="18" charset="0"/>
            </a:endParaRPr>
          </a:p>
          <a:p>
            <a:pPr marL="0" indent="0">
              <a:lnSpc>
                <a:spcPct val="120000"/>
              </a:lnSpc>
              <a:buNone/>
            </a:pPr>
            <a:br>
              <a:rPr lang="en-US" sz="8800" dirty="0">
                <a:effectLst/>
                <a:latin typeface="Georgia" panose="02040502050405020303" pitchFamily="18" charset="0"/>
                <a:ea typeface="Georgia" panose="02040502050405020303" pitchFamily="18" charset="0"/>
                <a:cs typeface="Georgia" panose="02040502050405020303" pitchFamily="18" charset="0"/>
              </a:rPr>
            </a:br>
            <a:endParaRPr lang="en-IN" sz="8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spTree>
    <p:extLst>
      <p:ext uri="{BB962C8B-B14F-4D97-AF65-F5344CB8AC3E}">
        <p14:creationId xmlns:p14="http://schemas.microsoft.com/office/powerpoint/2010/main" val="415682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4E6CB6-4E29-4E34-9160-DD480539D18B}"/>
              </a:ext>
            </a:extLst>
          </p:cNvPr>
          <p:cNvSpPr>
            <a:spLocks noGrp="1"/>
          </p:cNvSpPr>
          <p:nvPr>
            <p:ph sz="quarter" idx="1"/>
          </p:nvPr>
        </p:nvSpPr>
        <p:spPr>
          <a:xfrm>
            <a:off x="304800" y="304800"/>
            <a:ext cx="8382000" cy="6324600"/>
          </a:xfrm>
        </p:spPr>
        <p:txBody>
          <a:bodyPr>
            <a:normAutofit/>
          </a:bodyPr>
          <a:lstStyle/>
          <a:p>
            <a:pPr marL="0" indent="0" algn="just">
              <a:lnSpc>
                <a:spcPct val="107000"/>
              </a:lnSpc>
              <a:spcAft>
                <a:spcPts val="8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Supervised learning:</a:t>
            </a:r>
          </a:p>
          <a:p>
            <a:r>
              <a:rPr lang="en-IN" sz="2200" dirty="0">
                <a:effectLst/>
                <a:latin typeface="Calibri" panose="020F0502020204030204" pitchFamily="34" charset="0"/>
                <a:ea typeface="Times New Roman" panose="02020603050405020304" pitchFamily="18" charset="0"/>
                <a:cs typeface="Calibri" panose="020F0502020204030204" pitchFamily="34" charset="0"/>
              </a:rPr>
              <a:t>Supervised learning is a process of providing labelled input data as well as correct output data to the machine learning model. </a:t>
            </a:r>
          </a:p>
          <a:p>
            <a:r>
              <a:rPr lang="en-IN" sz="2200" dirty="0">
                <a:effectLst/>
                <a:latin typeface="Calibri" panose="020F0502020204030204" pitchFamily="34" charset="0"/>
                <a:ea typeface="Times New Roman" panose="02020603050405020304" pitchFamily="18" charset="0"/>
                <a:cs typeface="Calibri" panose="020F0502020204030204" pitchFamily="34" charset="0"/>
              </a:rPr>
              <a:t>The aim of a supervised learning algorithm is to </a:t>
            </a:r>
            <a:r>
              <a:rPr lang="en-IN" sz="2200" b="1" dirty="0">
                <a:effectLst/>
                <a:latin typeface="Calibri" panose="020F0502020204030204" pitchFamily="34" charset="0"/>
                <a:ea typeface="Times New Roman" panose="02020603050405020304" pitchFamily="18" charset="0"/>
                <a:cs typeface="Calibri" panose="020F0502020204030204" pitchFamily="34" charset="0"/>
              </a:rPr>
              <a:t>find a mapping function to map the input variable(x) with the output variable(y)</a:t>
            </a:r>
            <a:r>
              <a:rPr lang="en-IN" sz="2200" dirty="0">
                <a:effectLst/>
                <a:latin typeface="Calibri" panose="020F0502020204030204" pitchFamily="34" charset="0"/>
                <a:ea typeface="Times New Roman" panose="02020603050405020304" pitchFamily="18" charset="0"/>
                <a:cs typeface="Calibri" panose="020F0502020204030204" pitchFamily="34" charset="0"/>
              </a:rPr>
              <a:t>.</a:t>
            </a:r>
          </a:p>
          <a:p>
            <a:pPr algn="just">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In supervised learning,</a:t>
            </a:r>
            <a:r>
              <a:rPr lang="en-IN" sz="2200" b="1" dirty="0">
                <a:effectLst/>
                <a:latin typeface="Calibri" panose="020F0502020204030204" pitchFamily="34" charset="0"/>
                <a:ea typeface="Times New Roman" panose="02020603050405020304" pitchFamily="18" charset="0"/>
                <a:cs typeface="Calibri" panose="020F0502020204030204" pitchFamily="34" charset="0"/>
              </a:rPr>
              <a:t> the training set consists of input patterns as well as their correct results </a:t>
            </a:r>
            <a:r>
              <a:rPr lang="en-IN" sz="2200" dirty="0">
                <a:effectLst/>
                <a:latin typeface="Calibri" panose="020F0502020204030204" pitchFamily="34" charset="0"/>
                <a:ea typeface="Times New Roman" panose="02020603050405020304" pitchFamily="18" charset="0"/>
                <a:cs typeface="Calibri" panose="020F0502020204030204" pitchFamily="34" charset="0"/>
              </a:rPr>
              <a:t>in the form of the precise activation of all output neurons.</a:t>
            </a:r>
          </a:p>
          <a:p>
            <a:pPr algn="just">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Thus, for each training set that is fed into the network the output, for instance, can directly be compared with the correct solution and the network weights can be changed according to their difference. </a:t>
            </a:r>
          </a:p>
          <a:p>
            <a:r>
              <a:rPr lang="en-IN" sz="2200" dirty="0">
                <a:effectLst/>
                <a:latin typeface="Calibri" panose="020F0502020204030204" pitchFamily="34" charset="0"/>
                <a:ea typeface="Times New Roman" panose="02020603050405020304" pitchFamily="18" charset="0"/>
                <a:cs typeface="Calibri" panose="020F0502020204030204" pitchFamily="34" charset="0"/>
              </a:rPr>
              <a:t>The training data provided to the machines work as the supervisor that teaches the machines to predict the output correctly.</a:t>
            </a:r>
          </a:p>
          <a:p>
            <a:r>
              <a:rPr lang="en-IN" sz="2200" dirty="0">
                <a:effectLst/>
                <a:latin typeface="Calibri" panose="020F0502020204030204" pitchFamily="34" charset="0"/>
                <a:ea typeface="Times New Roman" panose="02020603050405020304" pitchFamily="18" charset="0"/>
                <a:cs typeface="Calibri" panose="020F0502020204030204" pitchFamily="34" charset="0"/>
              </a:rPr>
              <a:t>It applies the same concept as a student learns in the supervision of the teacher.</a:t>
            </a:r>
          </a:p>
        </p:txBody>
      </p:sp>
    </p:spTree>
    <p:extLst>
      <p:ext uri="{BB962C8B-B14F-4D97-AF65-F5344CB8AC3E}">
        <p14:creationId xmlns:p14="http://schemas.microsoft.com/office/powerpoint/2010/main" val="1513181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1180C-7DD1-4111-9E69-BD7D43EB0414}"/>
              </a:ext>
            </a:extLst>
          </p:cNvPr>
          <p:cNvSpPr>
            <a:spLocks noGrp="1"/>
          </p:cNvSpPr>
          <p:nvPr>
            <p:ph sz="quarter" idx="1"/>
          </p:nvPr>
        </p:nvSpPr>
        <p:spPr>
          <a:xfrm>
            <a:off x="152400" y="-36096"/>
            <a:ext cx="8763000" cy="6817896"/>
          </a:xfrm>
        </p:spPr>
        <p:txBody>
          <a:bodyPr>
            <a:normAutofit/>
          </a:bodyPr>
          <a:lstStyle/>
          <a:p>
            <a:pPr marL="0" indent="0">
              <a:lnSpc>
                <a:spcPct val="150000"/>
              </a:lnSpc>
              <a:buNone/>
            </a:pPr>
            <a:r>
              <a:rPr lang="en-US" sz="2200" b="1" dirty="0">
                <a:effectLst/>
                <a:latin typeface="Calibri" panose="020F0502020204030204" pitchFamily="34" charset="0"/>
                <a:ea typeface="Georgia" panose="02040502050405020303" pitchFamily="18" charset="0"/>
                <a:cs typeface="Calibri" panose="020F0502020204030204" pitchFamily="34" charset="0"/>
              </a:rPr>
              <a:t>Weight change: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When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using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backpropagation, weights are changed proportionally to the gradient of the error</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function.</a:t>
            </a:r>
          </a:p>
          <a:p>
            <a:pPr marL="346710" marR="1162685" algn="just">
              <a:lnSpc>
                <a:spcPct val="150000"/>
              </a:lnSpc>
              <a:spcBef>
                <a:spcPts val="220"/>
              </a:spcBef>
              <a:spcAft>
                <a:spcPts val="0"/>
              </a:spcAft>
            </a:pPr>
            <a:r>
              <a:rPr lang="en-US" sz="2100" spc="-5" dirty="0">
                <a:effectLst/>
                <a:latin typeface="Calibri" panose="020F0502020204030204" pitchFamily="34" charset="0"/>
                <a:ea typeface="Georgia" panose="02040502050405020303" pitchFamily="18" charset="0"/>
                <a:cs typeface="Calibri" panose="020F0502020204030204" pitchFamily="34" charset="0"/>
              </a:rPr>
              <a:t>Here, </a:t>
            </a:r>
            <a:r>
              <a:rPr lang="en-US" sz="2100" spc="-5" dirty="0" err="1">
                <a:effectLst/>
                <a:latin typeface="Calibri" panose="020F0502020204030204" pitchFamily="34" charset="0"/>
                <a:ea typeface="Georgia" panose="02040502050405020303" pitchFamily="18" charset="0"/>
                <a:cs typeface="Calibri" panose="020F0502020204030204" pitchFamily="34" charset="0"/>
              </a:rPr>
              <a:t>Rprop</a:t>
            </a:r>
            <a:r>
              <a:rPr lang="en-US" sz="2100" spc="-5" dirty="0">
                <a:effectLst/>
                <a:latin typeface="Calibri" panose="020F0502020204030204" pitchFamily="34" charset="0"/>
                <a:ea typeface="Georgia" panose="02040502050405020303" pitchFamily="18" charset="0"/>
                <a:cs typeface="Calibri" panose="020F0502020204030204" pitchFamily="34" charset="0"/>
              </a:rPr>
              <a:t> takes </a:t>
            </a:r>
            <a:r>
              <a:rPr lang="en-US" sz="2100" dirty="0">
                <a:effectLst/>
                <a:latin typeface="Calibri" panose="020F0502020204030204" pitchFamily="34" charset="0"/>
                <a:ea typeface="Georgia" panose="02040502050405020303" pitchFamily="18" charset="0"/>
                <a:cs typeface="Calibri" panose="020F0502020204030204" pitchFamily="34" charset="0"/>
              </a:rPr>
              <a:t>other ways</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as</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well:</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p>
          <a:p>
            <a:pPr marL="621030" marR="1162685" lvl="1" algn="just">
              <a:lnSpc>
                <a:spcPct val="150000"/>
              </a:lnSpc>
              <a:spcBef>
                <a:spcPts val="220"/>
              </a:spcBef>
            </a:pPr>
            <a:r>
              <a:rPr lang="en-US" sz="2100" spc="50" dirty="0">
                <a:latin typeface="Calibri" panose="020F0502020204030204" pitchFamily="34" charset="0"/>
                <a:ea typeface="Georgia" panose="02040502050405020303" pitchFamily="18" charset="0"/>
                <a:cs typeface="Calibri" panose="020F0502020204030204" pitchFamily="34" charset="0"/>
              </a:rPr>
              <a:t>T</a:t>
            </a:r>
            <a:r>
              <a:rPr lang="en-US" sz="2100" spc="-5" dirty="0">
                <a:effectLst/>
                <a:latin typeface="Calibri" panose="020F0502020204030204" pitchFamily="34" charset="0"/>
                <a:ea typeface="Georgia" panose="02040502050405020303" pitchFamily="18" charset="0"/>
                <a:cs typeface="Calibri" panose="020F0502020204030204" pitchFamily="34" charset="0"/>
              </a:rPr>
              <a:t>he</a:t>
            </a:r>
            <a:r>
              <a:rPr lang="en-US" sz="2100" spc="-3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amount</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weight</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change ∆</a:t>
            </a:r>
            <a:r>
              <a:rPr lang="en-US" sz="2100" dirty="0" err="1">
                <a:effectLst/>
                <a:latin typeface="Calibri" panose="020F0502020204030204" pitchFamily="34" charset="0"/>
                <a:ea typeface="Georgia" panose="02040502050405020303" pitchFamily="18" charset="0"/>
                <a:cs typeface="Calibri" panose="020F0502020204030204" pitchFamily="34" charset="0"/>
              </a:rPr>
              <a:t>w</a:t>
            </a:r>
            <a:r>
              <a:rPr lang="en-US" sz="21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100" baseline="-2500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directly</a:t>
            </a:r>
            <a:r>
              <a:rPr lang="en-US" sz="2100" spc="2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corresponds</a:t>
            </a:r>
            <a:r>
              <a:rPr lang="en-US" sz="2100" spc="2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 the automatically adjusted learning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rate</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err="1">
                <a:effectLst/>
                <a:latin typeface="Calibri" panose="020F0502020204030204" pitchFamily="34" charset="0"/>
                <a:ea typeface="Georgia" panose="02040502050405020303" pitchFamily="18" charset="0"/>
                <a:cs typeface="Calibri" panose="020F0502020204030204" pitchFamily="34" charset="0"/>
              </a:rPr>
              <a:t>η</a:t>
            </a:r>
            <a:r>
              <a:rPr lang="en-US" sz="21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100" dirty="0">
                <a:effectLst/>
                <a:latin typeface="Calibri" panose="020F0502020204030204" pitchFamily="34" charset="0"/>
                <a:ea typeface="Georgia" panose="02040502050405020303" pitchFamily="18" charset="0"/>
                <a:cs typeface="Calibri" panose="020F0502020204030204" pitchFamily="34" charset="0"/>
              </a:rPr>
              <a: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p>
          <a:p>
            <a:pPr marL="621030" marR="1162685" lvl="1">
              <a:lnSpc>
                <a:spcPct val="150000"/>
              </a:lnSpc>
              <a:spcBef>
                <a:spcPts val="220"/>
              </a:spcBef>
            </a:pPr>
            <a:r>
              <a:rPr lang="en-US" sz="2100" dirty="0">
                <a:effectLst/>
                <a:latin typeface="Calibri" panose="020F0502020204030204" pitchFamily="34" charset="0"/>
                <a:ea typeface="Georgia" panose="02040502050405020303" pitchFamily="18" charset="0"/>
                <a:cs typeface="Calibri" panose="020F0502020204030204" pitchFamily="34" charset="0"/>
              </a:rPr>
              <a:t>Thus,</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change</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weight</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not proportional to the gradient, it is only</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influenced</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by</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sign</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gradient.</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The weight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specific learning rates directly serve as absolute values for the changes of the respective weights.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As with the derivation of back</a:t>
            </a:r>
            <a:r>
              <a:rPr lang="en-US" sz="2100" spc="-5" dirty="0">
                <a:effectLst/>
                <a:latin typeface="Calibri" panose="020F0502020204030204" pitchFamily="34" charset="0"/>
                <a:ea typeface="Georgia" panose="02040502050405020303" pitchFamily="18" charset="0"/>
                <a:cs typeface="Calibri" panose="020F0502020204030204" pitchFamily="34" charset="0"/>
              </a:rPr>
              <a:t>propagation, we derive the error </a:t>
            </a:r>
            <a:r>
              <a:rPr lang="en-US" sz="2100" dirty="0">
                <a:effectLst/>
                <a:latin typeface="Calibri" panose="020F0502020204030204" pitchFamily="34" charset="0"/>
                <a:ea typeface="Georgia" panose="02040502050405020303" pitchFamily="18" charset="0"/>
                <a:cs typeface="Calibri" panose="020F0502020204030204" pitchFamily="34" charset="0"/>
              </a:rPr>
              <a:t>function</a:t>
            </a:r>
            <a:r>
              <a:rPr lang="en-US" sz="2100" spc="5" dirty="0">
                <a:latin typeface="Calibri" panose="020F0502020204030204" pitchFamily="34" charset="0"/>
                <a:ea typeface="Georgia" panose="02040502050405020303" pitchFamily="18" charset="0"/>
                <a:cs typeface="Calibri" panose="020F0502020204030204" pitchFamily="34" charset="0"/>
              </a:rPr>
              <a:t> </a:t>
            </a:r>
            <a:r>
              <a:rPr lang="en-US" sz="2100" spc="-10" dirty="0">
                <a:effectLst/>
                <a:latin typeface="Calibri" panose="020F0502020204030204" pitchFamily="34" charset="0"/>
                <a:ea typeface="Georgia" panose="02040502050405020303" pitchFamily="18" charset="0"/>
                <a:cs typeface="Calibri" panose="020F0502020204030204" pitchFamily="34" charset="0"/>
              </a:rPr>
              <a:t>Err(W </a:t>
            </a:r>
            <a:r>
              <a:rPr lang="en-US" sz="2100" spc="-5" dirty="0">
                <a:effectLst/>
                <a:latin typeface="Calibri" panose="020F0502020204030204" pitchFamily="34" charset="0"/>
                <a:ea typeface="Georgia" panose="02040502050405020303" pitchFamily="18" charset="0"/>
                <a:cs typeface="Calibri" panose="020F0502020204030204" pitchFamily="34" charset="0"/>
              </a:rPr>
              <a:t>) by the individual weights </a:t>
            </a:r>
            <a:r>
              <a:rPr lang="en-US" sz="2100" spc="-5" dirty="0" err="1">
                <a:effectLst/>
                <a:latin typeface="Calibri" panose="020F0502020204030204" pitchFamily="34" charset="0"/>
                <a:ea typeface="Georgia" panose="02040502050405020303" pitchFamily="18" charset="0"/>
                <a:cs typeface="Calibri" panose="020F0502020204030204" pitchFamily="34" charset="0"/>
              </a:rPr>
              <a:t>w</a:t>
            </a:r>
            <a:r>
              <a:rPr lang="en-US" sz="2100" spc="-5"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100" spc="-5" dirty="0">
                <a:effectLst/>
                <a:latin typeface="Calibri" panose="020F0502020204030204" pitchFamily="34" charset="0"/>
                <a:ea typeface="Georgia" panose="02040502050405020303" pitchFamily="18" charset="0"/>
                <a:cs typeface="Calibri" panose="020F0502020204030204" pitchFamily="34" charset="0"/>
              </a:rPr>
              <a:t> and</a:t>
            </a:r>
            <a:r>
              <a:rPr lang="en-US" sz="2100" dirty="0">
                <a:effectLst/>
                <a:latin typeface="Calibri" panose="020F0502020204030204" pitchFamily="34" charset="0"/>
                <a:ea typeface="Georgia" panose="02040502050405020303" pitchFamily="18" charset="0"/>
                <a:cs typeface="Calibri" panose="020F0502020204030204" pitchFamily="34" charset="0"/>
              </a:rPr>
              <a:t> obtain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gradients</a:t>
            </a:r>
            <a:endParaRPr lang="en-IN" sz="21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endParaRPr lang="en-US" sz="2200" dirty="0">
              <a:effectLst/>
              <a:latin typeface="Calibri" panose="020F0502020204030204" pitchFamily="34" charset="0"/>
              <a:ea typeface="Georgia" panose="02040502050405020303" pitchFamily="18" charset="0"/>
              <a:cs typeface="Calibri" panose="020F0502020204030204" pitchFamily="34" charset="0"/>
            </a:endParaRPr>
          </a:p>
        </p:txBody>
      </p:sp>
      <p:pic>
        <p:nvPicPr>
          <p:cNvPr id="4" name="Picture 3">
            <a:extLst>
              <a:ext uri="{FF2B5EF4-FFF2-40B4-BE49-F238E27FC236}">
                <a16:creationId xmlns:a16="http://schemas.microsoft.com/office/drawing/2014/main" id="{5A5EBED3-2DCB-4D4D-817C-413B59DCEF6F}"/>
              </a:ext>
            </a:extLst>
          </p:cNvPr>
          <p:cNvPicPr>
            <a:picLocks noChangeAspect="1"/>
          </p:cNvPicPr>
          <p:nvPr/>
        </p:nvPicPr>
        <p:blipFill>
          <a:blip r:embed="rId2"/>
          <a:stretch>
            <a:fillRect/>
          </a:stretch>
        </p:blipFill>
        <p:spPr>
          <a:xfrm>
            <a:off x="6934200" y="5791200"/>
            <a:ext cx="685800" cy="533400"/>
          </a:xfrm>
          <a:prstGeom prst="rect">
            <a:avLst/>
          </a:prstGeom>
        </p:spPr>
      </p:pic>
    </p:spTree>
    <p:extLst>
      <p:ext uri="{BB962C8B-B14F-4D97-AF65-F5344CB8AC3E}">
        <p14:creationId xmlns:p14="http://schemas.microsoft.com/office/powerpoint/2010/main" val="1932452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44450">
              <a:lnSpc>
                <a:spcPct val="150000"/>
              </a:lnSpc>
              <a:spcBef>
                <a:spcPts val="755"/>
              </a:spcBef>
            </a:pPr>
            <a:r>
              <a:rPr lang="en-IN" sz="2200" dirty="0">
                <a:latin typeface="Calibri" panose="020F0502020204030204" pitchFamily="34" charset="0"/>
                <a:ea typeface="Georgia" panose="02040502050405020303" pitchFamily="18" charset="0"/>
                <a:cs typeface="Calibri" panose="020F0502020204030204" pitchFamily="34" charset="0"/>
              </a:rPr>
              <a:t>We shorten the gradient to : </a:t>
            </a:r>
          </a:p>
          <a:p>
            <a:pPr marL="44450">
              <a:lnSpc>
                <a:spcPct val="150000"/>
              </a:lnSpc>
              <a:spcBef>
                <a:spcPts val="755"/>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If</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sign</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gradient is</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positive,</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must</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decrease</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r>
              <a:rPr lang="en-US" sz="2200" spc="215"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200" dirty="0">
                <a:effectLst/>
                <a:latin typeface="Calibri" panose="020F0502020204030204" pitchFamily="34" charset="0"/>
                <a:ea typeface="Georgia" panose="02040502050405020303" pitchFamily="18" charset="0"/>
                <a:cs typeface="Calibri" panose="020F0502020204030204" pitchFamily="34" charset="0"/>
              </a:rPr>
              <a:t>, so the weight is reduced by </a:t>
            </a:r>
            <a:r>
              <a:rPr lang="en-US" sz="2200" i="1" dirty="0" err="1">
                <a:effectLst/>
                <a:latin typeface="Calibri" panose="020F0502020204030204" pitchFamily="34" charset="0"/>
                <a:ea typeface="Georgia" panose="02040502050405020303" pitchFamily="18" charset="0"/>
                <a:cs typeface="Calibri" panose="020F0502020204030204" pitchFamily="34" charset="0"/>
              </a:rPr>
              <a:t>η</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US" sz="2200" spc="5" dirty="0">
              <a:latin typeface="Calibri" panose="020F0502020204030204" pitchFamily="34" charset="0"/>
              <a:ea typeface="Georgia" panose="02040502050405020303" pitchFamily="18" charset="0"/>
              <a:cs typeface="Calibri" panose="020F0502020204030204" pitchFamily="34" charset="0"/>
            </a:endParaRPr>
          </a:p>
          <a:p>
            <a:pPr marL="44450">
              <a:lnSpc>
                <a:spcPct val="150000"/>
              </a:lnSpc>
              <a:spcBef>
                <a:spcPts val="755"/>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If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sign</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gradient</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negative,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r>
              <a:rPr lang="en-US" sz="2200" spc="-255"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needs to be increased, so </a:t>
            </a:r>
            <a:r>
              <a:rPr lang="en-US" sz="2200" i="1" dirty="0" err="1">
                <a:effectLst/>
                <a:latin typeface="Calibri" panose="020F0502020204030204" pitchFamily="34" charset="0"/>
                <a:ea typeface="Georgia" panose="02040502050405020303" pitchFamily="18" charset="0"/>
                <a:cs typeface="Calibri" panose="020F0502020204030204" pitchFamily="34" charset="0"/>
              </a:rPr>
              <a:t>η</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200" i="1"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 added 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44450">
              <a:lnSpc>
                <a:spcPct val="150000"/>
              </a:lnSpc>
              <a:spcBef>
                <a:spcPts val="755"/>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If the gradient is exactly 0, nothing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happens at all.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44450">
              <a:lnSpc>
                <a:spcPct val="150000"/>
              </a:lnSpc>
              <a:spcBef>
                <a:spcPts val="755"/>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corresponding</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terms</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are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affixed</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i="1" dirty="0">
                <a:effectLst/>
                <a:latin typeface="Calibri" panose="020F0502020204030204" pitchFamily="34" charset="0"/>
                <a:ea typeface="Georgia" panose="02040502050405020303" pitchFamily="18" charset="0"/>
                <a:cs typeface="Calibri" panose="020F0502020204030204" pitchFamily="34" charset="0"/>
              </a:rPr>
              <a:t>t</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show that everything happens at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same time step. </a:t>
            </a:r>
          </a:p>
          <a:p>
            <a:endParaRPr lang="en-IN" dirty="0"/>
          </a:p>
        </p:txBody>
      </p:sp>
      <p:pic>
        <p:nvPicPr>
          <p:cNvPr id="4" name="Picture 3">
            <a:extLst>
              <a:ext uri="{FF2B5EF4-FFF2-40B4-BE49-F238E27FC236}">
                <a16:creationId xmlns:a16="http://schemas.microsoft.com/office/drawing/2014/main" id="{414379AE-CFC1-48CF-91F7-925B0EE77570}"/>
              </a:ext>
            </a:extLst>
          </p:cNvPr>
          <p:cNvPicPr>
            <a:picLocks noChangeAspect="1"/>
          </p:cNvPicPr>
          <p:nvPr/>
        </p:nvPicPr>
        <p:blipFill>
          <a:blip r:embed="rId2"/>
          <a:stretch>
            <a:fillRect/>
          </a:stretch>
        </p:blipFill>
        <p:spPr>
          <a:xfrm>
            <a:off x="4191000" y="4419600"/>
            <a:ext cx="3886200" cy="2064268"/>
          </a:xfrm>
          <a:prstGeom prst="rect">
            <a:avLst/>
          </a:prstGeom>
        </p:spPr>
      </p:pic>
      <p:pic>
        <p:nvPicPr>
          <p:cNvPr id="5" name="Picture 4">
            <a:extLst>
              <a:ext uri="{FF2B5EF4-FFF2-40B4-BE49-F238E27FC236}">
                <a16:creationId xmlns:a16="http://schemas.microsoft.com/office/drawing/2014/main" id="{CDD53300-DFED-459F-9EB1-DB63907A82C8}"/>
              </a:ext>
            </a:extLst>
          </p:cNvPr>
          <p:cNvPicPr>
            <a:picLocks noChangeAspect="1"/>
          </p:cNvPicPr>
          <p:nvPr/>
        </p:nvPicPr>
        <p:blipFill>
          <a:blip r:embed="rId3"/>
          <a:stretch>
            <a:fillRect/>
          </a:stretch>
        </p:blipFill>
        <p:spPr>
          <a:xfrm>
            <a:off x="4191000" y="374132"/>
            <a:ext cx="990599" cy="548908"/>
          </a:xfrm>
          <a:prstGeom prst="rect">
            <a:avLst/>
          </a:prstGeom>
        </p:spPr>
      </p:pic>
    </p:spTree>
    <p:extLst>
      <p:ext uri="{BB962C8B-B14F-4D97-AF65-F5344CB8AC3E}">
        <p14:creationId xmlns:p14="http://schemas.microsoft.com/office/powerpoint/2010/main" val="21091888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0" indent="0">
              <a:buNone/>
            </a:pPr>
            <a:r>
              <a:rPr lang="en-US" sz="2200" b="1" dirty="0">
                <a:effectLst/>
                <a:latin typeface="Calibri" panose="020F0502020204030204" pitchFamily="34" charset="0"/>
                <a:ea typeface="Calibri" panose="020F0502020204030204" pitchFamily="34" charset="0"/>
                <a:cs typeface="Calibri" panose="020F0502020204030204" pitchFamily="34" charset="0"/>
              </a:rPr>
              <a:t>Variations in Backpropagation:</a:t>
            </a:r>
            <a:endParaRPr lang="en-US" sz="2200" b="1" dirty="0">
              <a:effectLst/>
              <a:latin typeface="Calibri" panose="020F0502020204030204" pitchFamily="34" charset="0"/>
              <a:ea typeface="Arial" panose="020B0604020202020204" pitchFamily="34" charset="0"/>
              <a:cs typeface="Calibri" panose="020F0502020204030204" pitchFamily="34" charset="0"/>
            </a:endParaRPr>
          </a:p>
          <a:p>
            <a:pPr marL="0" indent="0">
              <a:buNone/>
            </a:pPr>
            <a:r>
              <a:rPr lang="en-US" sz="2200" b="1" dirty="0">
                <a:effectLst/>
                <a:latin typeface="Calibri" panose="020F0502020204030204" pitchFamily="34" charset="0"/>
                <a:ea typeface="Arial" panose="020B0604020202020204" pitchFamily="34" charset="0"/>
                <a:cs typeface="Calibri" panose="020F0502020204030204" pitchFamily="34" charset="0"/>
              </a:rPr>
              <a:t>Backpropagation</a:t>
            </a:r>
            <a:r>
              <a:rPr lang="en-US" sz="2200" b="1" spc="2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has</a:t>
            </a:r>
            <a:r>
              <a:rPr lang="en-US" sz="2200" b="1" spc="5" dirty="0">
                <a:effectLst/>
                <a:latin typeface="Calibri" panose="020F0502020204030204" pitchFamily="34" charset="0"/>
                <a:ea typeface="Arial" panose="020B0604020202020204" pitchFamily="34" charset="0"/>
                <a:cs typeface="Calibri" panose="020F0502020204030204" pitchFamily="34" charset="0"/>
              </a:rPr>
              <a:t> </a:t>
            </a:r>
            <a:r>
              <a:rPr lang="en-US" sz="2200" b="1" spc="-5" dirty="0">
                <a:effectLst/>
                <a:latin typeface="Calibri" panose="020F0502020204030204" pitchFamily="34" charset="0"/>
                <a:ea typeface="Arial" panose="020B0604020202020204" pitchFamily="34" charset="0"/>
                <a:cs typeface="Calibri" panose="020F0502020204030204" pitchFamily="34" charset="0"/>
              </a:rPr>
              <a:t>often</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been</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extended:</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lvl="1"/>
            <a:r>
              <a:rPr lang="en-US" sz="2200" dirty="0">
                <a:effectLst/>
                <a:latin typeface="Calibri" panose="020F0502020204030204" pitchFamily="34" charset="0"/>
                <a:ea typeface="Georgia" panose="02040502050405020303" pitchFamily="18" charset="0"/>
                <a:cs typeface="Calibri" panose="020F0502020204030204" pitchFamily="34" charset="0"/>
              </a:rPr>
              <a:t>Backpropagation has often been extended </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and </a:t>
            </a:r>
            <a:r>
              <a:rPr lang="en-US" sz="2200" spc="-375" dirty="0">
                <a:effectLst/>
                <a:latin typeface="Calibri" panose="020F0502020204030204" pitchFamily="34" charset="0"/>
                <a:ea typeface="Arial" panose="020B0604020202020204" pitchFamily="34" charset="0"/>
                <a:cs typeface="Calibri" panose="020F0502020204030204" pitchFamily="34" charset="0"/>
              </a:rPr>
              <a:t> </a:t>
            </a:r>
            <a:r>
              <a:rPr lang="en-US" sz="2200" dirty="0">
                <a:effectLst/>
                <a:latin typeface="Calibri" panose="020F0502020204030204" pitchFamily="34" charset="0"/>
                <a:ea typeface="Arial" panose="020B0604020202020204" pitchFamily="34" charset="0"/>
                <a:cs typeface="Calibri" panose="020F0502020204030204" pitchFamily="34" charset="0"/>
              </a:rPr>
              <a:t>altered besides</a:t>
            </a:r>
            <a:r>
              <a:rPr lang="en-US" sz="2200" spc="5" dirty="0">
                <a:effectLst/>
                <a:latin typeface="Calibri" panose="020F0502020204030204" pitchFamily="34" charset="0"/>
                <a:ea typeface="Arial" panose="020B0604020202020204" pitchFamily="34" charset="0"/>
                <a:cs typeface="Calibri" panose="020F0502020204030204" pitchFamily="34" charset="0"/>
              </a:rPr>
              <a:t> </a:t>
            </a:r>
            <a:r>
              <a:rPr lang="en-US" sz="2200" dirty="0" err="1">
                <a:effectLst/>
                <a:latin typeface="Calibri" panose="020F0502020204030204" pitchFamily="34" charset="0"/>
                <a:ea typeface="Arial" panose="020B0604020202020204" pitchFamily="34" charset="0"/>
                <a:cs typeface="Calibri" panose="020F0502020204030204" pitchFamily="34" charset="0"/>
              </a:rPr>
              <a:t>Rprop</a:t>
            </a:r>
            <a:r>
              <a:rPr lang="en-US" sz="2200" dirty="0">
                <a:effectLst/>
                <a:latin typeface="Calibri" panose="020F0502020204030204" pitchFamily="34" charset="0"/>
                <a:ea typeface="Arial" panose="020B0604020202020204" pitchFamily="34" charset="0"/>
                <a:cs typeface="Calibri" panose="020F0502020204030204" pitchFamily="34" charset="0"/>
              </a:rPr>
              <a:t>.</a:t>
            </a:r>
            <a:endParaRPr lang="en-US" sz="2200" spc="5" dirty="0">
              <a:effectLst/>
              <a:latin typeface="Calibri" panose="020F0502020204030204" pitchFamily="34" charset="0"/>
              <a:ea typeface="Georgia" panose="02040502050405020303" pitchFamily="18" charset="0"/>
              <a:cs typeface="Calibri" panose="020F0502020204030204" pitchFamily="34" charset="0"/>
            </a:endParaRPr>
          </a:p>
          <a:p>
            <a:pPr lvl="1"/>
            <a:r>
              <a:rPr lang="en-US" sz="2200" dirty="0">
                <a:effectLst/>
                <a:latin typeface="Calibri" panose="020F0502020204030204" pitchFamily="34" charset="0"/>
                <a:ea typeface="Georgia" panose="02040502050405020303" pitchFamily="18" charset="0"/>
                <a:cs typeface="Calibri" panose="020F0502020204030204" pitchFamily="34" charset="0"/>
              </a:rPr>
              <a:t>Many of these extensions can simply be implemented as optional features of backpropagation in order to have a larger scope for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testing. </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0" indent="0">
              <a:buNone/>
            </a:pPr>
            <a:r>
              <a:rPr lang="en-US" sz="2200" b="1" dirty="0">
                <a:effectLst/>
                <a:latin typeface="Calibri" panose="020F0502020204030204" pitchFamily="34" charset="0"/>
                <a:ea typeface="Arial" panose="020B0604020202020204" pitchFamily="34" charset="0"/>
                <a:cs typeface="Calibri" panose="020F0502020204030204" pitchFamily="34" charset="0"/>
              </a:rPr>
              <a:t>Adding</a:t>
            </a:r>
            <a:r>
              <a:rPr lang="en-US" sz="2200" b="1" spc="10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momentum</a:t>
            </a:r>
            <a:r>
              <a:rPr lang="en-US" sz="2200" b="1" spc="11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to</a:t>
            </a:r>
            <a:r>
              <a:rPr lang="en-US" sz="2200" b="1" spc="-305" dirty="0">
                <a:effectLst/>
                <a:latin typeface="Calibri" panose="020F0502020204030204" pitchFamily="34" charset="0"/>
                <a:ea typeface="Arial" panose="020B0604020202020204" pitchFamily="34" charset="0"/>
                <a:cs typeface="Calibri" panose="020F0502020204030204" pitchFamily="34" charset="0"/>
              </a:rPr>
              <a:t> </a:t>
            </a:r>
            <a:r>
              <a:rPr lang="en-US" sz="2200" b="1" spc="-305" dirty="0">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learning:</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lvl="1"/>
            <a:r>
              <a:rPr lang="en-US" sz="2200" dirty="0">
                <a:effectLst/>
                <a:latin typeface="Calibri" panose="020F0502020204030204" pitchFamily="34" charset="0"/>
                <a:ea typeface="Georgia" panose="02040502050405020303" pitchFamily="18" charset="0"/>
                <a:cs typeface="Calibri" panose="020F0502020204030204" pitchFamily="34" charset="0"/>
              </a:rPr>
              <a:t>Let</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us</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assume</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descent</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steep</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slope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 skis, what prevents us from immediately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stopping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edge</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slope</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plateau?</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lvl="1"/>
            <a:r>
              <a:rPr lang="en-US" sz="2200" dirty="0">
                <a:effectLst/>
                <a:latin typeface="Calibri" panose="020F0502020204030204" pitchFamily="34" charset="0"/>
                <a:ea typeface="Georgia" panose="02040502050405020303" pitchFamily="18" charset="0"/>
                <a:cs typeface="Calibri" panose="020F0502020204030204" pitchFamily="34" charset="0"/>
              </a:rPr>
              <a:t>Exactly</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our</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momentum.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lvl="1"/>
            <a:r>
              <a:rPr lang="en-US" sz="2200" dirty="0">
                <a:effectLst/>
                <a:latin typeface="Calibri" panose="020F0502020204030204" pitchFamily="34" charset="0"/>
                <a:ea typeface="Georgia" panose="02040502050405020303" pitchFamily="18" charset="0"/>
                <a:cs typeface="Calibri" panose="020F0502020204030204" pitchFamily="34" charset="0"/>
              </a:rPr>
              <a:t>With backpropagation the momen</a:t>
            </a:r>
            <a:r>
              <a:rPr lang="en-US" sz="2200" spc="-5" dirty="0">
                <a:effectLst/>
                <a:latin typeface="Calibri" panose="020F0502020204030204" pitchFamily="34" charset="0"/>
                <a:ea typeface="Georgia" panose="02040502050405020303" pitchFamily="18" charset="0"/>
                <a:cs typeface="Calibri" panose="020F0502020204030204" pitchFamily="34" charset="0"/>
              </a:rPr>
              <a:t>tum</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term</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responsible</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fact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kind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moment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inertia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b="1" dirty="0">
                <a:effectLst/>
                <a:latin typeface="Calibri" panose="020F0502020204030204" pitchFamily="34" charset="0"/>
                <a:ea typeface="Georgia" panose="02040502050405020303" pitchFamily="18" charset="0"/>
                <a:cs typeface="Calibri" panose="020F0502020204030204" pitchFamily="34" charset="0"/>
              </a:rPr>
              <a:t>momentum</a:t>
            </a:r>
            <a:r>
              <a:rPr lang="en-US" sz="2200" dirty="0">
                <a:effectLst/>
                <a:latin typeface="Calibri" panose="020F0502020204030204" pitchFamily="34" charset="0"/>
                <a:ea typeface="Georgia" panose="02040502050405020303" pitchFamily="18" charset="0"/>
                <a:cs typeface="Calibri" panose="020F0502020204030204" pitchFamily="34" charset="0"/>
              </a:rPr>
              <a:t>) is added to every step size</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always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adding a fraction of the previous change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every</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new</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change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p>
          <a:p>
            <a:endParaRPr lang="en-US" sz="1800" spc="-5" dirty="0">
              <a:latin typeface="Georgia" panose="02040502050405020303" pitchFamily="18" charset="0"/>
              <a:ea typeface="Georgia" panose="02040502050405020303" pitchFamily="18" charset="0"/>
              <a:cs typeface="Georgia" panose="02040502050405020303" pitchFamily="18" charset="0"/>
            </a:endParaRPr>
          </a:p>
          <a:p>
            <a:endParaRPr lang="en-US" sz="1800" spc="-5" dirty="0">
              <a:latin typeface="Georgia" panose="02040502050405020303" pitchFamily="18" charset="0"/>
              <a:ea typeface="Georgia" panose="02040502050405020303" pitchFamily="18" charset="0"/>
              <a:cs typeface="Georgia" panose="02040502050405020303" pitchFamily="18"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4" name="Picture 3">
            <a:extLst>
              <a:ext uri="{FF2B5EF4-FFF2-40B4-BE49-F238E27FC236}">
                <a16:creationId xmlns:a16="http://schemas.microsoft.com/office/drawing/2014/main" id="{D934501C-F4CC-4B03-A0DF-EBECF8EE17E7}"/>
              </a:ext>
            </a:extLst>
          </p:cNvPr>
          <p:cNvPicPr>
            <a:picLocks noChangeAspect="1"/>
          </p:cNvPicPr>
          <p:nvPr/>
        </p:nvPicPr>
        <p:blipFill>
          <a:blip r:embed="rId2"/>
          <a:stretch>
            <a:fillRect/>
          </a:stretch>
        </p:blipFill>
        <p:spPr>
          <a:xfrm>
            <a:off x="3810000" y="5562600"/>
            <a:ext cx="4698435" cy="990600"/>
          </a:xfrm>
          <a:prstGeom prst="rect">
            <a:avLst/>
          </a:prstGeom>
        </p:spPr>
      </p:pic>
    </p:spTree>
    <p:extLst>
      <p:ext uri="{BB962C8B-B14F-4D97-AF65-F5344CB8AC3E}">
        <p14:creationId xmlns:p14="http://schemas.microsoft.com/office/powerpoint/2010/main" val="14842010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6E65EE-BD47-4111-9A0F-3B528C2A66A7}"/>
              </a:ext>
            </a:extLst>
          </p:cNvPr>
          <p:cNvPicPr>
            <a:picLocks noGrp="1" noChangeAspect="1"/>
          </p:cNvPicPr>
          <p:nvPr>
            <p:ph sz="quarter" idx="1"/>
          </p:nvPr>
        </p:nvPicPr>
        <p:blipFill>
          <a:blip r:embed="rId2"/>
          <a:stretch>
            <a:fillRect/>
          </a:stretch>
        </p:blipFill>
        <p:spPr>
          <a:xfrm>
            <a:off x="4876800" y="228600"/>
            <a:ext cx="4019550" cy="3433550"/>
          </a:xfrm>
        </p:spPr>
      </p:pic>
      <p:pic>
        <p:nvPicPr>
          <p:cNvPr id="2050" name="Picture 2" descr="Saugat Bhattarai | Data Science, Machine Learning and Computer Vision">
            <a:extLst>
              <a:ext uri="{FF2B5EF4-FFF2-40B4-BE49-F238E27FC236}">
                <a16:creationId xmlns:a16="http://schemas.microsoft.com/office/drawing/2014/main" id="{BCD5DC76-4F42-4EBB-87B7-91CC0E776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667000"/>
            <a:ext cx="38862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702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lnSpcReduction="10000"/>
          </a:bodyPr>
          <a:lstStyle/>
          <a:p>
            <a:pPr marL="136525" algn="just">
              <a:lnSpc>
                <a:spcPct val="150000"/>
              </a:lnSpc>
              <a:spcBef>
                <a:spcPts val="100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The concept of time - when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referring to the current cycle as (t), then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previous cycle is identified by (t</a:t>
            </a:r>
            <a:r>
              <a:rPr lang="en-US" sz="2200" spc="5" dirty="0">
                <a:effectLst/>
                <a:latin typeface="Calibri" panose="020F0502020204030204" pitchFamily="34" charset="0"/>
                <a:ea typeface="Georgia" panose="02040502050405020303" pitchFamily="18" charset="0"/>
                <a:cs typeface="Calibri" panose="020F0502020204030204" pitchFamily="34" charset="0"/>
              </a:rPr>
              <a:t> - </a:t>
            </a:r>
            <a:r>
              <a:rPr lang="en-US" sz="2200" dirty="0">
                <a:effectLst/>
                <a:latin typeface="Calibri" panose="020F0502020204030204" pitchFamily="34" charset="0"/>
                <a:ea typeface="Georgia" panose="02040502050405020303" pitchFamily="18" charset="0"/>
                <a:cs typeface="Calibri" panose="020F0502020204030204" pitchFamily="34" charset="0"/>
              </a:rPr>
              <a:t>1),</a:t>
            </a:r>
          </a:p>
          <a:p>
            <a:pPr marL="136525" algn="just">
              <a:lnSpc>
                <a:spcPct val="150000"/>
              </a:lnSpc>
              <a:spcBef>
                <a:spcPts val="100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variation of backpropagation by means 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momentum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term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 defined as: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endParaRPr lang="en-IN" dirty="0"/>
          </a:p>
          <a:p>
            <a:pPr marL="445135" algn="just">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We accelerate on plateaus (avoiding standstill on plateaus) and slow down 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craggy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surfaces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(preventing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oscillations).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marL="445135" algn="just">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Moreover, the effect of inertia can be varied</a:t>
            </a:r>
            <a:r>
              <a:rPr lang="en-US" sz="2200" spc="3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via</a:t>
            </a:r>
            <a:r>
              <a:rPr lang="en-US" sz="2200" spc="3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pre-factor</a:t>
            </a:r>
            <a:r>
              <a:rPr lang="en-US" sz="2200" b="1" spc="31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α</a:t>
            </a:r>
            <a:r>
              <a:rPr lang="en-US" sz="2200" dirty="0">
                <a:effectLst/>
                <a:latin typeface="Calibri" panose="020F0502020204030204" pitchFamily="34" charset="0"/>
                <a:ea typeface="Georgia" panose="02040502050405020303" pitchFamily="18" charset="0"/>
                <a:cs typeface="Calibri" panose="020F0502020204030204" pitchFamily="34" charset="0"/>
              </a:rPr>
              <a:t>, common values are</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between</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0.6</a:t>
            </a:r>
            <a:r>
              <a:rPr lang="en-US" sz="2200" b="1" spc="200" dirty="0">
                <a:effectLst/>
                <a:latin typeface="Calibri" panose="020F0502020204030204" pitchFamily="34" charset="0"/>
                <a:ea typeface="Georgia" panose="02040502050405020303" pitchFamily="18" charset="0"/>
                <a:cs typeface="Calibri" panose="020F0502020204030204" pitchFamily="34" charset="0"/>
              </a:rPr>
              <a:t> a</a:t>
            </a:r>
            <a:r>
              <a:rPr lang="en-US" sz="2200" b="1" dirty="0">
                <a:effectLst/>
                <a:latin typeface="Calibri" panose="020F0502020204030204" pitchFamily="34" charset="0"/>
                <a:ea typeface="Georgia" panose="02040502050405020303" pitchFamily="18" charset="0"/>
                <a:cs typeface="Calibri" panose="020F0502020204030204" pitchFamily="34" charset="0"/>
              </a:rPr>
              <a:t>nd</a:t>
            </a:r>
            <a:r>
              <a:rPr lang="en-US" sz="2200" b="1" spc="2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0.9</a:t>
            </a: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100" dirty="0">
                <a:effectLst/>
                <a:latin typeface="Calibri" panose="020F0502020204030204" pitchFamily="34" charset="0"/>
                <a:ea typeface="Georgia" panose="02040502050405020303" pitchFamily="18" charset="0"/>
                <a:cs typeface="Calibri" panose="020F0502020204030204" pitchFamily="34" charset="0"/>
              </a:rPr>
              <a:t> </a:t>
            </a:r>
          </a:p>
          <a:p>
            <a:pPr marL="445135" algn="just">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 momentum enables the positive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effect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skier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swings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back</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forth several times in a minimum, and finally</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lands</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minimum.</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p>
          <a:p>
            <a:pPr marL="0" indent="0">
              <a:buNone/>
            </a:pPr>
            <a:endParaRPr lang="en-IN" dirty="0"/>
          </a:p>
        </p:txBody>
      </p:sp>
      <p:pic>
        <p:nvPicPr>
          <p:cNvPr id="4" name="Picture 3">
            <a:extLst>
              <a:ext uri="{FF2B5EF4-FFF2-40B4-BE49-F238E27FC236}">
                <a16:creationId xmlns:a16="http://schemas.microsoft.com/office/drawing/2014/main" id="{3A2A8643-106E-4079-BDA0-D5B09D8DF367}"/>
              </a:ext>
            </a:extLst>
          </p:cNvPr>
          <p:cNvPicPr>
            <a:picLocks noChangeAspect="1"/>
          </p:cNvPicPr>
          <p:nvPr/>
        </p:nvPicPr>
        <p:blipFill>
          <a:blip r:embed="rId2"/>
          <a:stretch>
            <a:fillRect/>
          </a:stretch>
        </p:blipFill>
        <p:spPr>
          <a:xfrm>
            <a:off x="1981200" y="2133600"/>
            <a:ext cx="4145038" cy="838200"/>
          </a:xfrm>
          <a:prstGeom prst="rect">
            <a:avLst/>
          </a:prstGeom>
        </p:spPr>
      </p:pic>
    </p:spTree>
    <p:extLst>
      <p:ext uri="{BB962C8B-B14F-4D97-AF65-F5344CB8AC3E}">
        <p14:creationId xmlns:p14="http://schemas.microsoft.com/office/powerpoint/2010/main" val="22126023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Visual Explanation of Gradient Descent Methods (Momentum, AdaGrad,  RMSProp, Adam) | by Lili Jiang | Towards Data Science">
            <a:extLst>
              <a:ext uri="{FF2B5EF4-FFF2-40B4-BE49-F238E27FC236}">
                <a16:creationId xmlns:a16="http://schemas.microsoft.com/office/drawing/2014/main" id="{3635DAE5-9BAD-4703-8C24-ACE0D3E540B4}"/>
              </a:ext>
            </a:extLst>
          </p:cNvPr>
          <p:cNvPicPr>
            <a:picLocks noGrp="1" noChangeAspect="1" noChangeArrowheads="1" noCro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03589" y="685799"/>
            <a:ext cx="7197411" cy="548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864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170815" indent="0" algn="just">
              <a:lnSpc>
                <a:spcPct val="150000"/>
              </a:lnSpc>
              <a:buNone/>
            </a:pPr>
            <a:r>
              <a:rPr lang="en-US" sz="2200" b="1" dirty="0">
                <a:effectLst/>
                <a:latin typeface="Calibri" panose="020F0502020204030204" pitchFamily="34" charset="0"/>
                <a:ea typeface="Arial" panose="020B0604020202020204" pitchFamily="34" charset="0"/>
                <a:cs typeface="Calibri" panose="020F0502020204030204" pitchFamily="34" charset="0"/>
              </a:rPr>
              <a:t>Flat</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spot</a:t>
            </a:r>
            <a:r>
              <a:rPr lang="en-US" sz="2200" b="1" spc="4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elimination</a:t>
            </a:r>
            <a:r>
              <a:rPr lang="en-US" sz="2200" b="1" spc="5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prevents </a:t>
            </a:r>
            <a:r>
              <a:rPr lang="en-US" sz="2200" b="1" spc="-30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neurons</a:t>
            </a:r>
            <a:r>
              <a:rPr lang="en-US" sz="2200" b="1" spc="7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from</a:t>
            </a:r>
            <a:r>
              <a:rPr lang="en-US" sz="2200" b="1" spc="70"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getting</a:t>
            </a:r>
            <a:r>
              <a:rPr lang="en-US" sz="2200" b="1" spc="7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stuck:</a:t>
            </a:r>
            <a:endParaRPr lang="en-IN" sz="2200" b="1" dirty="0">
              <a:effectLst/>
              <a:latin typeface="Calibri" panose="020F0502020204030204" pitchFamily="34" charset="0"/>
              <a:ea typeface="Arial" panose="020B0604020202020204" pitchFamily="34" charset="0"/>
              <a:cs typeface="Calibri" panose="020F0502020204030204" pitchFamily="34" charset="0"/>
            </a:endParaRPr>
          </a:p>
          <a:p>
            <a:pPr marL="70485" marR="1190625" algn="just">
              <a:lnSpc>
                <a:spcPct val="150000"/>
              </a:lnSpc>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It must be pointed out that with the </a:t>
            </a:r>
            <a:r>
              <a:rPr lang="en-US" sz="2100" b="1" dirty="0">
                <a:effectLst/>
                <a:latin typeface="Calibri" panose="020F0502020204030204" pitchFamily="34" charset="0"/>
                <a:ea typeface="Georgia" panose="02040502050405020303" pitchFamily="18" charset="0"/>
                <a:cs typeface="Calibri" panose="020F0502020204030204" pitchFamily="34" charset="0"/>
              </a:rPr>
              <a:t>hyperbolic</a:t>
            </a:r>
            <a:r>
              <a:rPr lang="en-US" sz="2100" b="1" spc="105"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tangent</a:t>
            </a:r>
            <a:r>
              <a:rPr lang="en-US" sz="2100" b="1" spc="1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as</a:t>
            </a:r>
            <a:r>
              <a:rPr lang="en-US" sz="2100" spc="9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well</a:t>
            </a:r>
            <a:r>
              <a:rPr lang="en-US" sz="2100" spc="9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as</a:t>
            </a:r>
            <a:r>
              <a:rPr lang="en-US" sz="2100" spc="9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with</a:t>
            </a:r>
            <a:r>
              <a:rPr lang="en-US" sz="2100" spc="9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90"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Fermi function</a:t>
            </a:r>
            <a:r>
              <a:rPr lang="en-US" sz="2100" b="1" spc="-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derivative</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outside</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close</a:t>
            </a:r>
            <a:r>
              <a:rPr lang="en-US" sz="2100" spc="-2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proximity of Θ is nearly 0.   </a:t>
            </a:r>
          </a:p>
          <a:p>
            <a:pPr marL="0" marR="1190625" indent="0" algn="just">
              <a:lnSpc>
                <a:spcPct val="150000"/>
              </a:lnSpc>
              <a:buNone/>
            </a:pPr>
            <a:r>
              <a:rPr lang="en-IN" sz="2100" dirty="0">
                <a:effectLst/>
                <a:latin typeface="Calibri" panose="020F0502020204030204" pitchFamily="34" charset="0"/>
                <a:ea typeface="Calibri" panose="020F0502020204030204" pitchFamily="34" charset="0"/>
                <a:cs typeface="Times New Roman" panose="02020603050405020304" pitchFamily="18" charset="0"/>
              </a:rPr>
              <a:t>	f(x) = </a:t>
            </a:r>
          </a:p>
          <a:p>
            <a:pPr marL="70485" marR="1190625" algn="just">
              <a:lnSpc>
                <a:spcPct val="150000"/>
              </a:lnSpc>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This results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a:t>
            </a:r>
            <a:r>
              <a:rPr lang="en-US" sz="2100" spc="1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fact</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that</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it</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becomes</a:t>
            </a:r>
            <a:r>
              <a:rPr lang="en-US" sz="2100" spc="1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very</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difficult</a:t>
            </a:r>
            <a:r>
              <a:rPr lang="en-US" sz="2100" spc="-2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move</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neurons</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away</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from</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limits</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 the</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activation</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(flat</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spots),</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which</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could</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extremely</a:t>
            </a:r>
            <a:r>
              <a:rPr lang="en-US" sz="2100" spc="17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extend</a:t>
            </a:r>
            <a:r>
              <a:rPr lang="en-US" sz="2100" spc="17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17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learning</a:t>
            </a:r>
            <a:r>
              <a:rPr lang="en-US" sz="2100" spc="17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time. </a:t>
            </a:r>
          </a:p>
          <a:p>
            <a:pPr marL="0" marR="1190625" indent="0" algn="just">
              <a:lnSpc>
                <a:spcPct val="150000"/>
              </a:lnSpc>
              <a:spcAft>
                <a:spcPts val="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f'(x) = sigmoid(x)*(1-sigmoid(x))		</a:t>
            </a:r>
            <a:endParaRPr lang="en-US" sz="2100" dirty="0">
              <a:effectLst/>
              <a:latin typeface="Calibri" panose="020F0502020204030204" pitchFamily="34" charset="0"/>
              <a:ea typeface="Georgia" panose="02040502050405020303" pitchFamily="18" charset="0"/>
              <a:cs typeface="Calibri" panose="020F0502020204030204" pitchFamily="34" charset="0"/>
            </a:endParaRPr>
          </a:p>
          <a:p>
            <a:pPr marL="70485" marR="1190625" algn="just">
              <a:lnSpc>
                <a:spcPct val="150000"/>
              </a:lnSpc>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This problem can be dealt with by modifying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 derivative, for example by adding a</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constant (e.g.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0.1), which is called </a:t>
            </a:r>
            <a:r>
              <a:rPr lang="en-US" sz="2100" b="1" dirty="0">
                <a:effectLst/>
                <a:latin typeface="Calibri" panose="020F0502020204030204" pitchFamily="34" charset="0"/>
                <a:ea typeface="Georgia" panose="02040502050405020303" pitchFamily="18" charset="0"/>
                <a:cs typeface="Calibri" panose="020F0502020204030204" pitchFamily="34" charset="0"/>
              </a:rPr>
              <a:t>flat</a:t>
            </a:r>
            <a:r>
              <a:rPr lang="en-US" sz="2100" b="1" spc="5"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spot elimination </a:t>
            </a:r>
            <a:r>
              <a:rPr lang="en-US" sz="2100" dirty="0">
                <a:effectLst/>
                <a:latin typeface="Calibri" panose="020F0502020204030204" pitchFamily="34" charset="0"/>
                <a:ea typeface="Georgia" panose="02040502050405020303" pitchFamily="18" charset="0"/>
                <a:cs typeface="Calibri" panose="020F0502020204030204" pitchFamily="34" charset="0"/>
              </a:rPr>
              <a:t>or </a:t>
            </a:r>
            <a:r>
              <a:rPr lang="en-US" sz="2100" b="1" dirty="0">
                <a:effectLst/>
                <a:latin typeface="Calibri" panose="020F0502020204030204" pitchFamily="34" charset="0"/>
                <a:ea typeface="Georgia" panose="02040502050405020303" pitchFamily="18" charset="0"/>
                <a:cs typeface="Calibri" panose="020F0502020204030204" pitchFamily="34" charset="0"/>
              </a:rPr>
              <a:t>fudging</a:t>
            </a:r>
            <a:r>
              <a:rPr lang="en-US" sz="2100" dirty="0">
                <a:effectLst/>
                <a:latin typeface="Calibri" panose="020F0502020204030204" pitchFamily="34" charset="0"/>
                <a:ea typeface="Georgia" panose="02040502050405020303" pitchFamily="18" charset="0"/>
                <a:cs typeface="Calibri" panose="020F0502020204030204" pitchFamily="34" charset="0"/>
              </a:rPr>
              <a:t>. </a:t>
            </a:r>
          </a:p>
          <a:p>
            <a:endParaRPr lang="en-IN" dirty="0"/>
          </a:p>
        </p:txBody>
      </p:sp>
      <p:pic>
        <p:nvPicPr>
          <p:cNvPr id="4" name="Picture 3" descr="Text&#10;&#10;Description automatically generated with medium confidence">
            <a:extLst>
              <a:ext uri="{FF2B5EF4-FFF2-40B4-BE49-F238E27FC236}">
                <a16:creationId xmlns:a16="http://schemas.microsoft.com/office/drawing/2014/main" id="{CE9231CF-C2EA-4B6E-AA11-ADE97956C763}"/>
              </a:ext>
            </a:extLst>
          </p:cNvPr>
          <p:cNvPicPr>
            <a:picLocks noChangeAspect="1"/>
          </p:cNvPicPr>
          <p:nvPr/>
        </p:nvPicPr>
        <p:blipFill>
          <a:blip r:embed="rId2"/>
          <a:stretch>
            <a:fillRect/>
          </a:stretch>
        </p:blipFill>
        <p:spPr>
          <a:xfrm>
            <a:off x="4343400" y="2132595"/>
            <a:ext cx="2219325" cy="876300"/>
          </a:xfrm>
          <a:prstGeom prst="rect">
            <a:avLst/>
          </a:prstGeom>
        </p:spPr>
      </p:pic>
      <p:pic>
        <p:nvPicPr>
          <p:cNvPr id="8" name="Picture 7">
            <a:extLst>
              <a:ext uri="{FF2B5EF4-FFF2-40B4-BE49-F238E27FC236}">
                <a16:creationId xmlns:a16="http://schemas.microsoft.com/office/drawing/2014/main" id="{FA263072-C320-46FE-9120-69F218D95008}"/>
              </a:ext>
            </a:extLst>
          </p:cNvPr>
          <p:cNvPicPr>
            <a:picLocks noChangeAspect="1"/>
          </p:cNvPicPr>
          <p:nvPr/>
        </p:nvPicPr>
        <p:blipFill>
          <a:blip r:embed="rId3"/>
          <a:stretch>
            <a:fillRect/>
          </a:stretch>
        </p:blipFill>
        <p:spPr>
          <a:xfrm>
            <a:off x="1981200" y="2438400"/>
            <a:ext cx="1101725" cy="612515"/>
          </a:xfrm>
          <a:prstGeom prst="rect">
            <a:avLst/>
          </a:prstGeom>
        </p:spPr>
      </p:pic>
      <p:pic>
        <p:nvPicPr>
          <p:cNvPr id="9" name="Picture 8">
            <a:extLst>
              <a:ext uri="{FF2B5EF4-FFF2-40B4-BE49-F238E27FC236}">
                <a16:creationId xmlns:a16="http://schemas.microsoft.com/office/drawing/2014/main" id="{DF738861-1C16-4CF8-A625-E25C7677D78B}"/>
              </a:ext>
            </a:extLst>
          </p:cNvPr>
          <p:cNvPicPr>
            <a:picLocks noChangeAspect="1"/>
          </p:cNvPicPr>
          <p:nvPr/>
        </p:nvPicPr>
        <p:blipFill>
          <a:blip r:embed="rId4"/>
          <a:stretch>
            <a:fillRect/>
          </a:stretch>
        </p:blipFill>
        <p:spPr>
          <a:xfrm>
            <a:off x="5181600" y="4318137"/>
            <a:ext cx="1676400" cy="656734"/>
          </a:xfrm>
          <a:prstGeom prst="rect">
            <a:avLst/>
          </a:prstGeom>
        </p:spPr>
      </p:pic>
    </p:spTree>
    <p:extLst>
      <p:ext uri="{BB962C8B-B14F-4D97-AF65-F5344CB8AC3E}">
        <p14:creationId xmlns:p14="http://schemas.microsoft.com/office/powerpoint/2010/main" val="18902894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CA4A61-D58F-4B5E-9237-664DD5D1FBA3}"/>
              </a:ext>
            </a:extLst>
          </p:cNvPr>
          <p:cNvSpPr>
            <a:spLocks noGrp="1"/>
          </p:cNvSpPr>
          <p:nvPr>
            <p:ph sz="quarter" idx="1"/>
          </p:nvPr>
        </p:nvSpPr>
        <p:spPr>
          <a:xfrm>
            <a:off x="304800" y="304800"/>
            <a:ext cx="8610600" cy="6324600"/>
          </a:xfrm>
        </p:spPr>
        <p:txBody>
          <a:bodyPr>
            <a:normAutofit/>
          </a:bodyPr>
          <a:lstStyle/>
          <a:p>
            <a:pPr marL="0" indent="0" algn="ctr">
              <a:buNone/>
            </a:pPr>
            <a:r>
              <a:rPr lang="en-US" sz="2200" b="1" dirty="0">
                <a:effectLst/>
                <a:latin typeface="Calibri" panose="020F0502020204030204" pitchFamily="34" charset="0"/>
                <a:ea typeface="Georgia" panose="02040502050405020303" pitchFamily="18" charset="0"/>
                <a:cs typeface="Calibri" panose="020F0502020204030204" pitchFamily="34" charset="0"/>
              </a:rPr>
              <a:t>Fermi activation function and hyperbolic</a:t>
            </a:r>
            <a:r>
              <a:rPr lang="en-US" sz="2200" b="1" spc="10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tangent</a:t>
            </a:r>
            <a:r>
              <a:rPr lang="en-US" sz="2200" b="1" spc="16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activation function</a:t>
            </a:r>
            <a:endParaRPr lang="en-IN" sz="2200" b="1" dirty="0"/>
          </a:p>
        </p:txBody>
      </p:sp>
      <p:pic>
        <p:nvPicPr>
          <p:cNvPr id="4" name="Picture 3" descr="Chart, line chart&#10;&#10;Description automatically generated">
            <a:extLst>
              <a:ext uri="{FF2B5EF4-FFF2-40B4-BE49-F238E27FC236}">
                <a16:creationId xmlns:a16="http://schemas.microsoft.com/office/drawing/2014/main" id="{ED03F2BE-ED59-4134-ADBA-4BB87724C7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3505200" cy="5143500"/>
          </a:xfrm>
          <a:prstGeom prst="rect">
            <a:avLst/>
          </a:prstGeom>
          <a:noFill/>
          <a:ln>
            <a:noFill/>
          </a:ln>
        </p:spPr>
      </p:pic>
      <p:pic>
        <p:nvPicPr>
          <p:cNvPr id="5" name="Content Placeholder 3" descr="Chart, line chart&#10;&#10;Description automatically generated">
            <a:extLst>
              <a:ext uri="{FF2B5EF4-FFF2-40B4-BE49-F238E27FC236}">
                <a16:creationId xmlns:a16="http://schemas.microsoft.com/office/drawing/2014/main" id="{C96289BC-944F-4E85-AE56-19A66A225394}"/>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953002" y="1066800"/>
            <a:ext cx="3505198" cy="5143500"/>
          </a:xfrm>
          <a:prstGeom prst="rect">
            <a:avLst/>
          </a:prstGeom>
          <a:noFill/>
          <a:ln>
            <a:noFill/>
          </a:ln>
        </p:spPr>
      </p:pic>
    </p:spTree>
    <p:extLst>
      <p:ext uri="{BB962C8B-B14F-4D97-AF65-F5344CB8AC3E}">
        <p14:creationId xmlns:p14="http://schemas.microsoft.com/office/powerpoint/2010/main" val="19787205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fontScale="92500" lnSpcReduction="20000"/>
          </a:bodyPr>
          <a:lstStyle/>
          <a:p>
            <a:pPr marL="0" indent="0">
              <a:buNone/>
            </a:pPr>
            <a:r>
              <a:rPr lang="en-US" sz="2100" b="1" dirty="0">
                <a:effectLst/>
                <a:latin typeface="Calibri" panose="020F0502020204030204" pitchFamily="34" charset="0"/>
                <a:ea typeface="Arial" panose="020B0604020202020204" pitchFamily="34" charset="0"/>
                <a:cs typeface="Calibri" panose="020F0502020204030204" pitchFamily="34" charset="0"/>
              </a:rPr>
              <a:t>The</a:t>
            </a:r>
            <a:r>
              <a:rPr lang="en-US" sz="2100" b="1" spc="3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second</a:t>
            </a:r>
            <a:r>
              <a:rPr lang="en-US" sz="2100" b="1" spc="3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derivative</a:t>
            </a:r>
            <a:r>
              <a:rPr lang="en-US" sz="2100" b="1" spc="3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can</a:t>
            </a:r>
            <a:r>
              <a:rPr lang="en-US" sz="2100" b="1" spc="3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be</a:t>
            </a:r>
            <a:r>
              <a:rPr lang="en-US" sz="2100" b="1" spc="-30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used,</a:t>
            </a:r>
            <a:r>
              <a:rPr lang="en-US" sz="2100" b="1" spc="9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too:</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According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a:t>
            </a:r>
            <a:r>
              <a:rPr lang="en-US" sz="2100" cap="small" dirty="0">
                <a:effectLst/>
                <a:latin typeface="Calibri" panose="020F0502020204030204" pitchFamily="34" charset="0"/>
                <a:ea typeface="Georgia" panose="02040502050405020303" pitchFamily="18" charset="0"/>
                <a:cs typeface="Calibri" panose="020F0502020204030204" pitchFamily="34" charset="0"/>
              </a:rPr>
              <a:t>avid</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a:t>
            </a:r>
            <a:r>
              <a:rPr lang="en-US" sz="2100" cap="small" dirty="0">
                <a:effectLst/>
                <a:latin typeface="Calibri" panose="020F0502020204030204" pitchFamily="34" charset="0"/>
                <a:ea typeface="Georgia" panose="02040502050405020303" pitchFamily="18" charset="0"/>
                <a:cs typeface="Calibri" panose="020F0502020204030204" pitchFamily="34" charset="0"/>
              </a:rPr>
              <a:t>arker, </a:t>
            </a:r>
            <a:r>
              <a:rPr lang="en-US" sz="2100" b="1" dirty="0">
                <a:effectLst/>
                <a:latin typeface="Calibri" panose="020F0502020204030204" pitchFamily="34" charset="0"/>
                <a:ea typeface="Georgia" panose="02040502050405020303" pitchFamily="18" charset="0"/>
                <a:cs typeface="Calibri" panose="020F0502020204030204" pitchFamily="34" charset="0"/>
              </a:rPr>
              <a:t>Second order backpropagation </a:t>
            </a:r>
            <a:r>
              <a:rPr lang="en-US" sz="2100" dirty="0">
                <a:effectLst/>
                <a:latin typeface="Calibri" panose="020F0502020204030204" pitchFamily="34" charset="0"/>
                <a:ea typeface="Georgia" panose="02040502050405020303" pitchFamily="18" charset="0"/>
                <a:cs typeface="Calibri" panose="020F0502020204030204" pitchFamily="34" charset="0"/>
              </a:rPr>
              <a:t>also uses the second gradient, i.e.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 second</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spc="-10" dirty="0">
                <a:effectLst/>
                <a:latin typeface="Calibri" panose="020F0502020204030204" pitchFamily="34" charset="0"/>
                <a:ea typeface="Georgia" panose="02040502050405020303" pitchFamily="18" charset="0"/>
                <a:cs typeface="Calibri" panose="020F0502020204030204" pitchFamily="34" charset="0"/>
              </a:rPr>
              <a:t>multi-dimensional </a:t>
            </a:r>
            <a:r>
              <a:rPr lang="en-US" sz="2100" spc="-5" dirty="0">
                <a:effectLst/>
                <a:latin typeface="Calibri" panose="020F0502020204030204" pitchFamily="34" charset="0"/>
                <a:ea typeface="Georgia" panose="02040502050405020303" pitchFamily="18" charset="0"/>
                <a:cs typeface="Calibri" panose="020F0502020204030204" pitchFamily="34" charset="0"/>
              </a:rPr>
              <a:t>derivative of the error</a:t>
            </a:r>
            <a:r>
              <a:rPr lang="en-US" sz="2100" dirty="0">
                <a:effectLst/>
                <a:latin typeface="Calibri" panose="020F0502020204030204" pitchFamily="34" charset="0"/>
                <a:ea typeface="Georgia" panose="02040502050405020303" pitchFamily="18" charset="0"/>
                <a:cs typeface="Calibri" panose="020F0502020204030204" pitchFamily="34" charset="0"/>
              </a:rPr>
              <a:t> function, to obtain more precise estimates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 the correct ∆</a:t>
            </a:r>
            <a:r>
              <a:rPr lang="en-US" sz="2100" i="1" dirty="0" err="1">
                <a:effectLst/>
                <a:latin typeface="Calibri" panose="020F0502020204030204" pitchFamily="34" charset="0"/>
                <a:ea typeface="Georgia" panose="02040502050405020303" pitchFamily="18" charset="0"/>
                <a:cs typeface="Calibri" panose="020F0502020204030204" pitchFamily="34" charset="0"/>
              </a:rPr>
              <a:t>w</a:t>
            </a:r>
            <a:r>
              <a:rPr lang="en-US" sz="2100" i="1" baseline="-25000" dirty="0" err="1">
                <a:effectLst/>
                <a:latin typeface="Calibri" panose="020F0502020204030204" pitchFamily="34" charset="0"/>
                <a:ea typeface="Georgia" panose="02040502050405020303" pitchFamily="18" charset="0"/>
                <a:cs typeface="Calibri" panose="020F0502020204030204" pitchFamily="34" charset="0"/>
              </a:rPr>
              <a:t>i,j</a:t>
            </a:r>
            <a:r>
              <a:rPr lang="en-US" sz="2100" dirty="0">
                <a:effectLst/>
                <a:latin typeface="Calibri" panose="020F0502020204030204" pitchFamily="34" charset="0"/>
                <a:ea typeface="Georgia" panose="02040502050405020303" pitchFamily="18" charset="0"/>
                <a:cs typeface="Calibri" panose="020F0502020204030204" pitchFamily="34" charset="0"/>
              </a:rPr>
              <a: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Even higher deriva</a:t>
            </a:r>
            <a:r>
              <a:rPr lang="en-US" sz="2100" spc="-5" dirty="0">
                <a:effectLst/>
                <a:latin typeface="Calibri" panose="020F0502020204030204" pitchFamily="34" charset="0"/>
                <a:ea typeface="Georgia" panose="02040502050405020303" pitchFamily="18" charset="0"/>
                <a:cs typeface="Calibri" panose="020F0502020204030204" pitchFamily="34" charset="0"/>
              </a:rPr>
              <a:t>tives</a:t>
            </a:r>
            <a:r>
              <a:rPr lang="en-US" sz="2100" dirty="0">
                <a:effectLst/>
                <a:latin typeface="Calibri" panose="020F0502020204030204" pitchFamily="34" charset="0"/>
                <a:ea typeface="Georgia" panose="02040502050405020303" pitchFamily="18" charset="0"/>
                <a:cs typeface="Calibri" panose="020F0502020204030204" pitchFamily="34" charset="0"/>
              </a:rPr>
              <a:t> rarely improve the estimations.</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Thus, less training cycles are needed but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those require much</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more computational effort.</a:t>
            </a:r>
          </a:p>
          <a:p>
            <a:pPr>
              <a:lnSpc>
                <a:spcPct val="150000"/>
              </a:lnSpc>
            </a:pPr>
            <a:r>
              <a:rPr lang="en-US" sz="2100" spc="-5" dirty="0">
                <a:effectLst/>
                <a:latin typeface="Calibri" panose="020F0502020204030204" pitchFamily="34" charset="0"/>
                <a:ea typeface="Georgia" panose="02040502050405020303" pitchFamily="18" charset="0"/>
                <a:cs typeface="Calibri" panose="020F0502020204030204" pitchFamily="34" charset="0"/>
              </a:rPr>
              <a:t>In</a:t>
            </a: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general,</a:t>
            </a:r>
            <a:r>
              <a:rPr lang="en-US" sz="2100" spc="1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we</a:t>
            </a: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use</a:t>
            </a: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further</a:t>
            </a:r>
            <a:r>
              <a:rPr lang="en-US" sz="2100" dirty="0">
                <a:effectLst/>
                <a:latin typeface="Calibri" panose="020F0502020204030204" pitchFamily="34" charset="0"/>
                <a:ea typeface="Georgia" panose="02040502050405020303" pitchFamily="18" charset="0"/>
                <a:cs typeface="Calibri" panose="020F0502020204030204" pitchFamily="34" charset="0"/>
              </a:rPr>
              <a:t> derivatives for higher order methods.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As expected, the procedures reduce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number</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learning</a:t>
            </a:r>
            <a:r>
              <a:rPr lang="en-US" sz="2100" spc="7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epochs,</a:t>
            </a:r>
            <a:r>
              <a:rPr lang="en-US" sz="2100" spc="7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but</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significantly increase the computational effort of</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individual</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epochs.</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So</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end</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these</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procedures often need more learning time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than</a:t>
            </a:r>
            <a:r>
              <a:rPr lang="en-US" sz="2100" spc="7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backpropagation.</a:t>
            </a:r>
          </a:p>
          <a:p>
            <a:pPr>
              <a:lnSpc>
                <a:spcPct val="150000"/>
              </a:lnSpc>
            </a:pPr>
            <a:r>
              <a:rPr lang="en-IN" sz="2100" b="0" i="0" dirty="0">
                <a:effectLst/>
                <a:latin typeface="Calibri" panose="020F0502020204030204" pitchFamily="34" charset="0"/>
                <a:cs typeface="Calibri" panose="020F0502020204030204" pitchFamily="34" charset="0"/>
              </a:rPr>
              <a:t>If you have “n”</a:t>
            </a:r>
            <a:r>
              <a:rPr lang="en-US" sz="2100" b="0" i="0" dirty="0">
                <a:effectLst/>
                <a:latin typeface="Calibri" panose="020F0502020204030204" pitchFamily="34" charset="0"/>
                <a:cs typeface="Calibri" panose="020F0502020204030204" pitchFamily="34" charset="0"/>
              </a:rPr>
              <a:t> weights in the neural network, one iteration of a second-order optimization algorithm will reduce the loss function at approximately the same rate as “n” iterations of a standard first-order optimization algorithm.</a:t>
            </a:r>
            <a:endParaRPr lang="en-IN"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17576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fontScale="92500" lnSpcReduction="20000"/>
          </a:bodyPr>
          <a:lstStyle/>
          <a:p>
            <a:pPr marL="0" indent="0">
              <a:lnSpc>
                <a:spcPct val="150000"/>
              </a:lnSpc>
              <a:buNone/>
            </a:pPr>
            <a:r>
              <a:rPr lang="en-US" sz="2100" b="1" dirty="0">
                <a:effectLst/>
                <a:latin typeface="Calibri" panose="020F0502020204030204" pitchFamily="34" charset="0"/>
                <a:ea typeface="Georgia" panose="02040502050405020303" pitchFamily="18" charset="0"/>
                <a:cs typeface="Calibri" panose="020F0502020204030204" pitchFamily="34" charset="0"/>
              </a:rPr>
              <a:t>Weight</a:t>
            </a:r>
            <a:r>
              <a:rPr lang="en-US" sz="2100" b="1" spc="65"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decay - Punishment</a:t>
            </a:r>
            <a:r>
              <a:rPr lang="en-US" sz="2100" b="1" spc="65"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of</a:t>
            </a:r>
            <a:r>
              <a:rPr lang="en-US" sz="2100" b="1" spc="-305"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large</a:t>
            </a:r>
            <a:r>
              <a:rPr lang="en-US" sz="2100" b="1" spc="70"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weights:</a:t>
            </a:r>
            <a:endParaRPr lang="en-US" sz="2100" b="1" dirty="0">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weight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decay</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according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a:t>
            </a:r>
            <a:r>
              <a:rPr lang="en-US" sz="2100" cap="small" dirty="0">
                <a:effectLst/>
                <a:latin typeface="Calibri" panose="020F0502020204030204" pitchFamily="34" charset="0"/>
                <a:ea typeface="Georgia" panose="02040502050405020303" pitchFamily="18" charset="0"/>
                <a:cs typeface="Calibri" panose="020F0502020204030204" pitchFamily="34" charset="0"/>
              </a:rPr>
              <a:t>aul</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err="1">
                <a:effectLst/>
                <a:latin typeface="Calibri" panose="020F0502020204030204" pitchFamily="34" charset="0"/>
                <a:ea typeface="Georgia" panose="02040502050405020303" pitchFamily="18" charset="0"/>
                <a:cs typeface="Calibri" panose="020F0502020204030204" pitchFamily="34" charset="0"/>
              </a:rPr>
              <a:t>W</a:t>
            </a:r>
            <a:r>
              <a:rPr lang="en-US" sz="2100" cap="small" dirty="0" err="1">
                <a:effectLst/>
                <a:latin typeface="Calibri" panose="020F0502020204030204" pitchFamily="34" charset="0"/>
                <a:ea typeface="Georgia" panose="02040502050405020303" pitchFamily="18" charset="0"/>
                <a:cs typeface="Calibri" panose="020F0502020204030204" pitchFamily="34" charset="0"/>
              </a:rPr>
              <a:t>erbos</a:t>
            </a:r>
            <a:r>
              <a:rPr lang="en-US" sz="2100" dirty="0">
                <a:effectLst/>
                <a:latin typeface="Calibri" panose="020F0502020204030204" pitchFamily="34" charset="0"/>
                <a:ea typeface="Georgia" panose="02040502050405020303" pitchFamily="18" charset="0"/>
                <a:cs typeface="Calibri" panose="020F0502020204030204" pitchFamily="34" charset="0"/>
              </a:rPr>
              <a:t> is a modification that extends the error by a term punishing large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weights.</a:t>
            </a:r>
            <a:r>
              <a:rPr lang="en-US" sz="2100" spc="270"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endParaRPr lang="en-US" sz="21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endParaRPr lang="en-US" sz="21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endParaRPr lang="en-US" sz="21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So, the error under weight decay does not only increase proportionally to</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 actual error but also proportionally to</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 square of the weights.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As a result, the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network is keeping the weights small dur</a:t>
            </a:r>
            <a:r>
              <a:rPr lang="en-US" sz="2100" dirty="0">
                <a:effectLst/>
                <a:latin typeface="Calibri" panose="020F0502020204030204" pitchFamily="34" charset="0"/>
                <a:ea typeface="Georgia" panose="02040502050405020303" pitchFamily="18" charset="0"/>
                <a:cs typeface="Calibri" panose="020F0502020204030204" pitchFamily="34" charset="0"/>
              </a:rPr>
              <a:t>ing</a:t>
            </a:r>
            <a:r>
              <a:rPr lang="en-US" sz="2100" spc="8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learning.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Additionally,</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due</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3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these small weights,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 error function often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shows weaker fluctuations, allowing easier</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and</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more</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controlled</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learning.</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8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pre-factor</a:t>
            </a:r>
            <a:r>
              <a:rPr lang="en-US" sz="2100" spc="18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again</a:t>
            </a:r>
            <a:r>
              <a:rPr lang="en-US" sz="2100" spc="8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resulted</a:t>
            </a:r>
            <a:r>
              <a:rPr lang="en-US" sz="2100" spc="9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from</a:t>
            </a:r>
            <a:r>
              <a:rPr lang="en-US" sz="2100" spc="9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simple pragmatics.</a:t>
            </a:r>
            <a:r>
              <a:rPr lang="en-US" sz="2100" spc="110"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The factor      strength</a:t>
            </a:r>
            <a:r>
              <a:rPr lang="en-US" sz="2100" spc="-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punishment:</a:t>
            </a:r>
            <a:r>
              <a:rPr lang="en-US" sz="2100" spc="130" dirty="0">
                <a:effectLst/>
                <a:latin typeface="Calibri" panose="020F0502020204030204" pitchFamily="34" charset="0"/>
                <a:ea typeface="Georgia" panose="02040502050405020303" pitchFamily="18" charset="0"/>
                <a:cs typeface="Calibri" panose="020F0502020204030204" pitchFamily="34" charset="0"/>
              </a:rPr>
              <a:t> </a:t>
            </a:r>
          </a:p>
          <a:p>
            <a:pPr lvl="1">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Values</a:t>
            </a:r>
            <a:r>
              <a:rPr lang="en-US" sz="2100" spc="-2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from</a:t>
            </a:r>
            <a:r>
              <a:rPr lang="en-US" sz="2100" spc="-3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0.001</a:t>
            </a:r>
            <a:r>
              <a:rPr lang="en-US" sz="2100" dirty="0">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0.02</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are</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often</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used</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here.</a:t>
            </a:r>
            <a:endParaRPr lang="en-IN" sz="2100" dirty="0">
              <a:effectLst/>
              <a:latin typeface="Calibri" panose="020F0502020204030204" pitchFamily="34" charset="0"/>
              <a:ea typeface="Georgia" panose="02040502050405020303" pitchFamily="18" charset="0"/>
              <a:cs typeface="Calibri" panose="020F0502020204030204" pitchFamily="34" charset="0"/>
            </a:endParaRPr>
          </a:p>
          <a:p>
            <a:pPr marL="0" indent="0">
              <a:buNone/>
            </a:pPr>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DFB7113D-96EC-4766-9C62-F9DE7424035A}"/>
              </a:ext>
            </a:extLst>
          </p:cNvPr>
          <p:cNvPicPr>
            <a:picLocks noChangeAspect="1"/>
          </p:cNvPicPr>
          <p:nvPr/>
        </p:nvPicPr>
        <p:blipFill>
          <a:blip r:embed="rId2"/>
          <a:stretch>
            <a:fillRect/>
          </a:stretch>
        </p:blipFill>
        <p:spPr>
          <a:xfrm>
            <a:off x="3521528" y="2057400"/>
            <a:ext cx="1050472" cy="372234"/>
          </a:xfrm>
          <a:prstGeom prst="rect">
            <a:avLst/>
          </a:prstGeom>
        </p:spPr>
      </p:pic>
      <p:pic>
        <p:nvPicPr>
          <p:cNvPr id="6" name="Picture 5">
            <a:extLst>
              <a:ext uri="{FF2B5EF4-FFF2-40B4-BE49-F238E27FC236}">
                <a16:creationId xmlns:a16="http://schemas.microsoft.com/office/drawing/2014/main" id="{D6EFCC10-A4FD-48CF-A0EF-66D7757CCB32}"/>
              </a:ext>
            </a:extLst>
          </p:cNvPr>
          <p:cNvPicPr>
            <a:picLocks noChangeAspect="1"/>
          </p:cNvPicPr>
          <p:nvPr/>
        </p:nvPicPr>
        <p:blipFill>
          <a:blip r:embed="rId3"/>
          <a:stretch>
            <a:fillRect/>
          </a:stretch>
        </p:blipFill>
        <p:spPr>
          <a:xfrm>
            <a:off x="2537731" y="1625910"/>
            <a:ext cx="3634469" cy="1235213"/>
          </a:xfrm>
          <a:prstGeom prst="rect">
            <a:avLst/>
          </a:prstGeom>
        </p:spPr>
      </p:pic>
      <p:pic>
        <p:nvPicPr>
          <p:cNvPr id="8" name="Picture 7">
            <a:extLst>
              <a:ext uri="{FF2B5EF4-FFF2-40B4-BE49-F238E27FC236}">
                <a16:creationId xmlns:a16="http://schemas.microsoft.com/office/drawing/2014/main" id="{95E998FC-B7FA-4405-A2AF-6295A2D5CD42}"/>
              </a:ext>
            </a:extLst>
          </p:cNvPr>
          <p:cNvPicPr>
            <a:picLocks noChangeAspect="1"/>
          </p:cNvPicPr>
          <p:nvPr/>
        </p:nvPicPr>
        <p:blipFill>
          <a:blip r:embed="rId4"/>
          <a:stretch>
            <a:fillRect/>
          </a:stretch>
        </p:blipFill>
        <p:spPr>
          <a:xfrm>
            <a:off x="2133600" y="5105400"/>
            <a:ext cx="239486" cy="299405"/>
          </a:xfrm>
          <a:prstGeom prst="rect">
            <a:avLst/>
          </a:prstGeom>
        </p:spPr>
      </p:pic>
      <p:pic>
        <p:nvPicPr>
          <p:cNvPr id="10" name="Picture 9">
            <a:extLst>
              <a:ext uri="{FF2B5EF4-FFF2-40B4-BE49-F238E27FC236}">
                <a16:creationId xmlns:a16="http://schemas.microsoft.com/office/drawing/2014/main" id="{3FAF9DA0-B995-4C7E-822D-75BDC6202A04}"/>
              </a:ext>
            </a:extLst>
          </p:cNvPr>
          <p:cNvPicPr>
            <a:picLocks noChangeAspect="1"/>
          </p:cNvPicPr>
          <p:nvPr/>
        </p:nvPicPr>
        <p:blipFill>
          <a:blip r:embed="rId5"/>
          <a:stretch>
            <a:fillRect/>
          </a:stretch>
        </p:blipFill>
        <p:spPr>
          <a:xfrm>
            <a:off x="1676400" y="5562600"/>
            <a:ext cx="258318" cy="228600"/>
          </a:xfrm>
          <a:prstGeom prst="rect">
            <a:avLst/>
          </a:prstGeom>
        </p:spPr>
      </p:pic>
    </p:spTree>
    <p:extLst>
      <p:ext uri="{BB962C8B-B14F-4D97-AF65-F5344CB8AC3E}">
        <p14:creationId xmlns:p14="http://schemas.microsoft.com/office/powerpoint/2010/main" val="233821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fontScale="92500" lnSpcReduction="20000"/>
          </a:bodyPr>
          <a:lstStyle/>
          <a:p>
            <a:pPr marL="0" indent="0" algn="just">
              <a:lnSpc>
                <a:spcPct val="107000"/>
              </a:lnSpc>
              <a:spcAft>
                <a:spcPts val="800"/>
              </a:spcAft>
              <a:buNone/>
            </a:pPr>
            <a:r>
              <a:rPr lang="en-IN" sz="2400" b="1" dirty="0">
                <a:effectLst/>
                <a:latin typeface="Calibri" panose="020F0502020204030204" pitchFamily="34" charset="0"/>
                <a:ea typeface="Times New Roman" panose="02020603050405020304" pitchFamily="18" charset="0"/>
                <a:cs typeface="Calibri" panose="020F0502020204030204" pitchFamily="34" charset="0"/>
              </a:rPr>
              <a:t>How Supervised Learning Works?</a:t>
            </a:r>
            <a:endParaRPr lang="en-IN" sz="2400" b="1"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In supervised learning, models are trained using labelled dataset, where the model learns about each type of data. </a:t>
            </a: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Once the training process is completed, the model is tested on the basis of test data (a subset of the training set), and then it predicts the output.</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Suppose we have a dataset of different types of shapes which includes square, rectangle, triangle, and Polygon. </a:t>
            </a: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We need to train the model for each shape:</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the given shape has four sides, and all the sides are equal, then it will be labelled as a </a:t>
            </a:r>
            <a:r>
              <a:rPr lang="en-IN" sz="22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s</a:t>
            </a: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quare</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the given shape has three sides, then it will be labelled as a </a:t>
            </a: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triangle</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the given shape has six equal sides, then it will be labelled as </a:t>
            </a: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hexagon</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Now, after training, we test our model using the test set, and the task of the model is to identify the shape.</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The machine is already trained on all types of shapes, and when it finds a new shape, it classifies the shape on the basis of a number of sides, and predicts the output.</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21284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Autofit/>
          </a:bodyPr>
          <a:lstStyle/>
          <a:p>
            <a:pPr marL="0" indent="0">
              <a:buNone/>
            </a:pPr>
            <a:r>
              <a:rPr lang="en-US" sz="2100" b="1" dirty="0">
                <a:effectLst/>
                <a:latin typeface="Calibri" panose="020F0502020204030204" pitchFamily="34" charset="0"/>
                <a:ea typeface="Arial" panose="020B0604020202020204" pitchFamily="34" charset="0"/>
                <a:cs typeface="Calibri" panose="020F0502020204030204" pitchFamily="34" charset="0"/>
              </a:rPr>
              <a:t>Cutting networks down:</a:t>
            </a:r>
            <a:r>
              <a:rPr lang="en-US" sz="2100" b="1" spc="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Pruning</a:t>
            </a:r>
            <a:r>
              <a:rPr lang="en-US" sz="2100" b="1" spc="12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and</a:t>
            </a:r>
            <a:r>
              <a:rPr lang="en-US" sz="2100" b="1" spc="12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Optimal</a:t>
            </a:r>
            <a:r>
              <a:rPr lang="en-US" sz="2100" b="1" spc="12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Brain</a:t>
            </a:r>
            <a:r>
              <a:rPr lang="en-US" sz="2100" b="1" spc="-30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Damage:</a:t>
            </a:r>
            <a:endParaRPr lang="en-IN" sz="2100" b="1" dirty="0">
              <a:effectLst/>
              <a:latin typeface="Calibri" panose="020F0502020204030204" pitchFamily="34" charset="0"/>
              <a:ea typeface="Arial" panose="020B0604020202020204" pitchFamily="34" charset="0"/>
              <a:cs typeface="Calibri" panose="020F0502020204030204" pitchFamily="34" charset="0"/>
            </a:endParaRPr>
          </a:p>
          <a:p>
            <a:pPr>
              <a:lnSpc>
                <a:spcPct val="150000"/>
              </a:lnSpc>
            </a:pPr>
            <a:r>
              <a:rPr lang="en-US" sz="1900" spc="-5" dirty="0">
                <a:effectLst/>
                <a:latin typeface="Calibri" panose="020F0502020204030204" pitchFamily="34" charset="0"/>
                <a:ea typeface="Georgia" panose="02040502050405020303" pitchFamily="18" charset="0"/>
                <a:cs typeface="Calibri" panose="020F0502020204030204" pitchFamily="34" charset="0"/>
              </a:rPr>
              <a:t>If</a:t>
            </a:r>
            <a:r>
              <a:rPr lang="en-US" sz="1900" spc="-50"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we</a:t>
            </a:r>
            <a:r>
              <a:rPr lang="en-US" sz="1900" spc="-4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have</a:t>
            </a:r>
            <a:r>
              <a:rPr lang="en-US" sz="1900" spc="-4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executed</a:t>
            </a:r>
            <a:r>
              <a:rPr lang="en-US" sz="1900" spc="-4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the</a:t>
            </a:r>
            <a:r>
              <a:rPr lang="en-US" sz="1900" spc="-5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weight</a:t>
            </a:r>
            <a:r>
              <a:rPr lang="en-US" sz="1900" spc="-4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decay</a:t>
            </a:r>
            <a:r>
              <a:rPr lang="en-US" sz="1900" spc="-4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long</a:t>
            </a:r>
            <a:r>
              <a:rPr lang="en-US" sz="1900" spc="-25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enough</a:t>
            </a:r>
            <a:r>
              <a:rPr lang="en-US" sz="1900" spc="16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and</a:t>
            </a:r>
            <a:r>
              <a:rPr lang="en-US" sz="1900" spc="17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notice</a:t>
            </a:r>
            <a:r>
              <a:rPr lang="en-US" sz="1900" spc="16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that</a:t>
            </a:r>
            <a:r>
              <a:rPr lang="en-US" sz="1900" spc="17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for</a:t>
            </a:r>
            <a:r>
              <a:rPr lang="en-US" sz="1900" spc="16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a:t>
            </a:r>
            <a:r>
              <a:rPr lang="en-US" sz="1900" spc="17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neuron</a:t>
            </a:r>
            <a:r>
              <a:rPr lang="en-US" sz="1900" spc="16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in the</a:t>
            </a:r>
            <a:r>
              <a:rPr lang="en-US" sz="1900" spc="13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input</a:t>
            </a:r>
            <a:r>
              <a:rPr lang="en-US" sz="1900" spc="13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layer</a:t>
            </a:r>
            <a:r>
              <a:rPr lang="en-US" sz="1900" spc="14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all</a:t>
            </a:r>
            <a:r>
              <a:rPr lang="en-US" sz="1900" spc="13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successor</a:t>
            </a:r>
            <a:r>
              <a:rPr lang="en-US" sz="1900" spc="14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weights</a:t>
            </a:r>
            <a:r>
              <a:rPr lang="en-US" sz="1900" spc="13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are </a:t>
            </a:r>
            <a:r>
              <a:rPr lang="en-US" sz="1900" spc="-5" dirty="0">
                <a:effectLst/>
                <a:latin typeface="Calibri" panose="020F0502020204030204" pitchFamily="34" charset="0"/>
                <a:ea typeface="Georgia" panose="02040502050405020303" pitchFamily="18" charset="0"/>
                <a:cs typeface="Calibri" panose="020F0502020204030204" pitchFamily="34" charset="0"/>
              </a:rPr>
              <a:t>0</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or</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close</a:t>
            </a:r>
            <a:r>
              <a:rPr lang="en-US" sz="1900" spc="-40"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to</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0,</a:t>
            </a:r>
            <a:r>
              <a:rPr lang="en-US" sz="1900" spc="-30"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we</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can</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remove</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the</a:t>
            </a:r>
            <a:r>
              <a:rPr lang="en-US" sz="1900" spc="-35" dirty="0">
                <a:effectLst/>
                <a:latin typeface="Calibri" panose="020F0502020204030204" pitchFamily="34" charset="0"/>
                <a:ea typeface="Georgia" panose="02040502050405020303" pitchFamily="18" charset="0"/>
                <a:cs typeface="Calibri" panose="020F0502020204030204" pitchFamily="34" charset="0"/>
              </a:rPr>
              <a:t> </a:t>
            </a:r>
            <a:r>
              <a:rPr lang="en-US" sz="1900" spc="-5" dirty="0">
                <a:effectLst/>
                <a:latin typeface="Calibri" panose="020F0502020204030204" pitchFamily="34" charset="0"/>
                <a:ea typeface="Georgia" panose="02040502050405020303" pitchFamily="18" charset="0"/>
                <a:cs typeface="Calibri" panose="020F0502020204030204" pitchFamily="34" charset="0"/>
              </a:rPr>
              <a:t>neuron,</a:t>
            </a:r>
            <a:r>
              <a:rPr lang="en-US" sz="1900" dirty="0">
                <a:effectLst/>
                <a:latin typeface="Calibri" panose="020F0502020204030204" pitchFamily="34" charset="0"/>
                <a:ea typeface="Georgia" panose="02040502050405020303" pitchFamily="18" charset="0"/>
                <a:cs typeface="Calibri" panose="020F0502020204030204" pitchFamily="34" charset="0"/>
              </a:rPr>
              <a:t> hence losing this neuron and some weights</a:t>
            </a:r>
            <a:r>
              <a:rPr lang="en-US" sz="1900" spc="-240"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and thereby reduce the possibility that the</a:t>
            </a:r>
            <a:r>
              <a:rPr lang="en-US" sz="1900" spc="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network will memorize.</a:t>
            </a:r>
            <a:r>
              <a:rPr lang="en-US" sz="1900" spc="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This procedure is</a:t>
            </a:r>
            <a:r>
              <a:rPr lang="en-US" sz="1900" spc="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called</a:t>
            </a:r>
            <a:r>
              <a:rPr lang="en-US" sz="1900" spc="75" dirty="0">
                <a:effectLst/>
                <a:latin typeface="Calibri" panose="020F0502020204030204" pitchFamily="34" charset="0"/>
                <a:ea typeface="Georgia" panose="02040502050405020303" pitchFamily="18" charset="0"/>
                <a:cs typeface="Calibri" panose="020F0502020204030204" pitchFamily="34" charset="0"/>
              </a:rPr>
              <a:t> </a:t>
            </a:r>
            <a:r>
              <a:rPr lang="en-US" sz="1900" b="1" dirty="0">
                <a:effectLst/>
                <a:latin typeface="Calibri" panose="020F0502020204030204" pitchFamily="34" charset="0"/>
                <a:ea typeface="Georgia" panose="02040502050405020303" pitchFamily="18" charset="0"/>
                <a:cs typeface="Calibri" panose="020F0502020204030204" pitchFamily="34" charset="0"/>
              </a:rPr>
              <a:t>pruning.</a:t>
            </a:r>
          </a:p>
          <a:p>
            <a:pPr>
              <a:lnSpc>
                <a:spcPct val="150000"/>
              </a:lnSpc>
            </a:pPr>
            <a:r>
              <a:rPr lang="en-US" sz="1900" dirty="0">
                <a:effectLst/>
                <a:latin typeface="Calibri" panose="020F0502020204030204" pitchFamily="34" charset="0"/>
                <a:ea typeface="Georgia" panose="02040502050405020303" pitchFamily="18" charset="0"/>
                <a:cs typeface="Calibri" panose="020F0502020204030204" pitchFamily="34" charset="0"/>
              </a:rPr>
              <a:t>A method to detect and delete unnecessary weights and neurons is referred</a:t>
            </a:r>
            <a:r>
              <a:rPr lang="en-US" sz="1900" spc="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to as </a:t>
            </a:r>
            <a:r>
              <a:rPr lang="en-US" sz="1900" b="1" dirty="0">
                <a:effectLst/>
                <a:latin typeface="Calibri" panose="020F0502020204030204" pitchFamily="34" charset="0"/>
                <a:ea typeface="Georgia" panose="02040502050405020303" pitchFamily="18" charset="0"/>
                <a:cs typeface="Calibri" panose="020F0502020204030204" pitchFamily="34" charset="0"/>
              </a:rPr>
              <a:t>optimal</a:t>
            </a:r>
            <a:r>
              <a:rPr lang="en-US" sz="1900" b="1" spc="5" dirty="0">
                <a:effectLst/>
                <a:latin typeface="Calibri" panose="020F0502020204030204" pitchFamily="34" charset="0"/>
                <a:ea typeface="Georgia" panose="02040502050405020303" pitchFamily="18" charset="0"/>
                <a:cs typeface="Calibri" panose="020F0502020204030204" pitchFamily="34" charset="0"/>
              </a:rPr>
              <a:t> </a:t>
            </a:r>
            <a:r>
              <a:rPr lang="en-US" sz="1900" b="1" dirty="0">
                <a:effectLst/>
                <a:latin typeface="Calibri" panose="020F0502020204030204" pitchFamily="34" charset="0"/>
                <a:ea typeface="Georgia" panose="02040502050405020303" pitchFamily="18" charset="0"/>
                <a:cs typeface="Calibri" panose="020F0502020204030204" pitchFamily="34" charset="0"/>
              </a:rPr>
              <a:t>brain</a:t>
            </a:r>
            <a:r>
              <a:rPr lang="en-US" sz="1900" b="1" spc="250" dirty="0">
                <a:effectLst/>
                <a:latin typeface="Calibri" panose="020F0502020204030204" pitchFamily="34" charset="0"/>
                <a:ea typeface="Georgia" panose="02040502050405020303" pitchFamily="18" charset="0"/>
                <a:cs typeface="Calibri" panose="020F0502020204030204" pitchFamily="34" charset="0"/>
              </a:rPr>
              <a:t> </a:t>
            </a:r>
            <a:r>
              <a:rPr lang="en-US" sz="1900" b="1" dirty="0">
                <a:effectLst/>
                <a:latin typeface="Calibri" panose="020F0502020204030204" pitchFamily="34" charset="0"/>
                <a:ea typeface="Georgia" panose="02040502050405020303" pitchFamily="18" charset="0"/>
                <a:cs typeface="Calibri" panose="020F0502020204030204" pitchFamily="34" charset="0"/>
              </a:rPr>
              <a:t>damage </a:t>
            </a:r>
            <a:r>
              <a:rPr lang="en-US" sz="1900" dirty="0">
                <a:effectLst/>
                <a:latin typeface="Calibri" panose="020F0502020204030204" pitchFamily="34" charset="0"/>
                <a:ea typeface="Georgia" panose="02040502050405020303" pitchFamily="18" charset="0"/>
                <a:cs typeface="Calibri" panose="020F0502020204030204" pitchFamily="34" charset="0"/>
              </a:rPr>
              <a:t>(r</a:t>
            </a:r>
            <a:r>
              <a:rPr lang="en-US" sz="1900" i="0" dirty="0">
                <a:solidFill>
                  <a:srgbClr val="4D5156"/>
                </a:solidFill>
                <a:effectLst/>
                <a:latin typeface="Calibri" panose="020F0502020204030204" pitchFamily="34" charset="0"/>
                <a:cs typeface="Calibri" panose="020F0502020204030204" pitchFamily="34" charset="0"/>
              </a:rPr>
              <a:t>educing the size of a learning network by selectively deleting weights)</a:t>
            </a:r>
            <a:endParaRPr lang="en-US" sz="19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1900" dirty="0">
                <a:effectLst/>
                <a:latin typeface="Calibri" panose="020F0502020204030204" pitchFamily="34" charset="0"/>
                <a:ea typeface="Georgia" panose="02040502050405020303" pitchFamily="18" charset="0"/>
                <a:cs typeface="Calibri" panose="020F0502020204030204" pitchFamily="34" charset="0"/>
              </a:rPr>
              <a:t>Two competing terms make up the mean error per output neuron:</a:t>
            </a:r>
          </a:p>
          <a:p>
            <a:pPr lvl="1">
              <a:lnSpc>
                <a:spcPct val="150000"/>
              </a:lnSpc>
            </a:pPr>
            <a:r>
              <a:rPr lang="en-US" sz="1900" dirty="0">
                <a:effectLst/>
                <a:latin typeface="Calibri" panose="020F0502020204030204" pitchFamily="34" charset="0"/>
                <a:ea typeface="Georgia" panose="02040502050405020303" pitchFamily="18" charset="0"/>
                <a:cs typeface="Calibri" panose="020F0502020204030204" pitchFamily="34" charset="0"/>
              </a:rPr>
              <a:t>The first term is, if a weight is required to minimize the </a:t>
            </a:r>
            <a:r>
              <a:rPr lang="en-US" sz="1900" dirty="0">
                <a:latin typeface="Calibri" panose="020F0502020204030204" pitchFamily="34" charset="0"/>
                <a:ea typeface="Georgia" panose="02040502050405020303" pitchFamily="18" charset="0"/>
                <a:cs typeface="Calibri" panose="020F0502020204030204" pitchFamily="34" charset="0"/>
              </a:rPr>
              <a:t>error, </a:t>
            </a:r>
            <a:r>
              <a:rPr lang="en-US" sz="1900" dirty="0">
                <a:effectLst/>
                <a:latin typeface="Calibri" panose="020F0502020204030204" pitchFamily="34" charset="0"/>
                <a:ea typeface="Georgia" panose="02040502050405020303" pitchFamily="18" charset="0"/>
                <a:cs typeface="Calibri" panose="020F0502020204030204" pitchFamily="34" charset="0"/>
              </a:rPr>
              <a:t>as we evaluate the difference between output and teaching input which is a customary.</a:t>
            </a:r>
          </a:p>
          <a:p>
            <a:pPr lvl="1">
              <a:lnSpc>
                <a:spcPct val="150000"/>
              </a:lnSpc>
            </a:pPr>
            <a:r>
              <a:rPr lang="en-US" sz="1900" dirty="0">
                <a:effectLst/>
                <a:latin typeface="Calibri" panose="020F0502020204030204" pitchFamily="34" charset="0"/>
                <a:ea typeface="Georgia" panose="02040502050405020303" pitchFamily="18" charset="0"/>
                <a:cs typeface="Calibri" panose="020F0502020204030204" pitchFamily="34" charset="0"/>
              </a:rPr>
              <a:t>If this does not happen, the second term attempts to "push" a weight towards 0 (Weight decay).</a:t>
            </a:r>
            <a:endParaRPr lang="en-US" sz="1900" dirty="0">
              <a:latin typeface="Calibri" panose="020F0502020204030204" pitchFamily="34" charset="0"/>
              <a:ea typeface="Georgia" panose="02040502050405020303" pitchFamily="18" charset="0"/>
              <a:cs typeface="Calibri" panose="020F0502020204030204" pitchFamily="34" charset="0"/>
            </a:endParaRPr>
          </a:p>
          <a:p>
            <a:pPr lvl="1">
              <a:lnSpc>
                <a:spcPct val="150000"/>
              </a:lnSpc>
            </a:pPr>
            <a:r>
              <a:rPr lang="en-US" sz="1900" dirty="0">
                <a:effectLst/>
                <a:latin typeface="Calibri" panose="020F0502020204030204" pitchFamily="34" charset="0"/>
                <a:ea typeface="Georgia" panose="02040502050405020303" pitchFamily="18" charset="0"/>
                <a:cs typeface="Calibri" panose="020F0502020204030204" pitchFamily="34" charset="0"/>
              </a:rPr>
              <a:t>Neurons which only have zero weights can be</a:t>
            </a:r>
            <a:r>
              <a:rPr lang="en-US" sz="1900" spc="-25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pruned</a:t>
            </a:r>
            <a:r>
              <a:rPr lang="en-US" sz="1900" spc="7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again</a:t>
            </a:r>
            <a:r>
              <a:rPr lang="en-US" sz="1900" spc="7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in</a:t>
            </a:r>
            <a:r>
              <a:rPr lang="en-US" sz="1900" spc="7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the</a:t>
            </a:r>
            <a:r>
              <a:rPr lang="en-US" sz="1900" spc="75" dirty="0">
                <a:effectLst/>
                <a:latin typeface="Calibri" panose="020F0502020204030204" pitchFamily="34" charset="0"/>
                <a:ea typeface="Georgia" panose="02040502050405020303" pitchFamily="18" charset="0"/>
                <a:cs typeface="Calibri" panose="020F0502020204030204" pitchFamily="34" charset="0"/>
              </a:rPr>
              <a:t> </a:t>
            </a:r>
            <a:r>
              <a:rPr lang="en-US" sz="1900" dirty="0">
                <a:effectLst/>
                <a:latin typeface="Calibri" panose="020F0502020204030204" pitchFamily="34" charset="0"/>
                <a:ea typeface="Georgia" panose="02040502050405020303" pitchFamily="18" charset="0"/>
                <a:cs typeface="Calibri" panose="020F0502020204030204" pitchFamily="34" charset="0"/>
              </a:rPr>
              <a:t>end.</a:t>
            </a:r>
          </a:p>
          <a:p>
            <a:pPr marL="0" indent="0">
              <a:buNone/>
            </a:pPr>
            <a:endParaRPr lang="en-IN" sz="2100" dirty="0"/>
          </a:p>
        </p:txBody>
      </p:sp>
    </p:spTree>
    <p:extLst>
      <p:ext uri="{BB962C8B-B14F-4D97-AF65-F5344CB8AC3E}">
        <p14:creationId xmlns:p14="http://schemas.microsoft.com/office/powerpoint/2010/main" val="36024014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fontScale="92500" lnSpcReduction="10000"/>
          </a:bodyPr>
          <a:lstStyle/>
          <a:p>
            <a:pPr marL="0" indent="0">
              <a:buNone/>
            </a:pPr>
            <a:r>
              <a:rPr lang="en-US" sz="2100" b="1" dirty="0">
                <a:effectLst/>
                <a:latin typeface="Calibri" panose="020F0502020204030204" pitchFamily="34" charset="0"/>
                <a:ea typeface="Arial" panose="020B0604020202020204" pitchFamily="34" charset="0"/>
                <a:cs typeface="Calibri" panose="020F0502020204030204" pitchFamily="34" charset="0"/>
              </a:rPr>
              <a:t>Getting</a:t>
            </a:r>
            <a:r>
              <a:rPr lang="en-US" sz="2100" b="1" spc="11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started</a:t>
            </a:r>
            <a:r>
              <a:rPr lang="en-US" sz="2100" b="1" spc="11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a:t>
            </a:r>
            <a:r>
              <a:rPr lang="en-US" sz="2100" b="1" spc="11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Initial </a:t>
            </a:r>
            <a:r>
              <a:rPr lang="en-US" sz="2100" b="1" spc="-37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configuration</a:t>
            </a:r>
            <a:r>
              <a:rPr lang="en-US" sz="2100" b="1" spc="8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of</a:t>
            </a:r>
            <a:r>
              <a:rPr lang="en-US" sz="2100" b="1" spc="8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a</a:t>
            </a:r>
            <a:r>
              <a:rPr lang="en-US" sz="2100" b="1" spc="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multilayer</a:t>
            </a:r>
            <a:r>
              <a:rPr lang="en-US" sz="2100" b="1" spc="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perceptron:</a:t>
            </a:r>
            <a:endParaRPr lang="en-IN" sz="2100" b="1" dirty="0">
              <a:effectLst/>
              <a:latin typeface="Calibri" panose="020F0502020204030204" pitchFamily="34" charset="0"/>
              <a:ea typeface="Arial" panose="020B0604020202020204" pitchFamily="34" charset="0"/>
              <a:cs typeface="Calibri" panose="020F0502020204030204" pitchFamily="34" charset="0"/>
            </a:endParaRPr>
          </a:p>
          <a:p>
            <a:pPr marL="0" indent="0">
              <a:buNone/>
            </a:pPr>
            <a:r>
              <a:rPr lang="en-US" sz="2100" b="1" dirty="0">
                <a:effectLst/>
                <a:latin typeface="Calibri" panose="020F0502020204030204" pitchFamily="34" charset="0"/>
                <a:ea typeface="Georgia" panose="02040502050405020303" pitchFamily="18" charset="0"/>
                <a:cs typeface="Calibri" panose="020F0502020204030204" pitchFamily="34" charset="0"/>
              </a:rPr>
              <a:t>Number of layers: </a:t>
            </a:r>
          </a:p>
          <a:p>
            <a:pPr marL="70485" marR="1162050" algn="just">
              <a:lnSpc>
                <a:spcPct val="150000"/>
              </a:lnSpc>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A </a:t>
            </a:r>
            <a:r>
              <a:rPr lang="en-US" sz="2100" spc="-5" dirty="0">
                <a:effectLst/>
                <a:latin typeface="Calibri" panose="020F0502020204030204" pitchFamily="34" charset="0"/>
                <a:ea typeface="Georgia" panose="02040502050405020303" pitchFamily="18" charset="0"/>
                <a:cs typeface="Calibri" panose="020F0502020204030204" pitchFamily="34" charset="0"/>
              </a:rPr>
              <a:t>network</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should</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have</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one</a:t>
            </a:r>
            <a:r>
              <a:rPr lang="en-US" sz="2100" spc="-6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layer</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6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input neurons and one layer of output neurons,</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which</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results</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in</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at</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least</a:t>
            </a:r>
            <a:r>
              <a:rPr lang="en-US" sz="2100" spc="-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two</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layers.</a:t>
            </a:r>
            <a:endParaRPr lang="en-IN" sz="2100" dirty="0">
              <a:effectLst/>
              <a:latin typeface="Calibri" panose="020F0502020204030204" pitchFamily="34" charset="0"/>
              <a:ea typeface="Georgia" panose="02040502050405020303" pitchFamily="18" charset="0"/>
              <a:cs typeface="Calibri" panose="020F0502020204030204" pitchFamily="34" charset="0"/>
            </a:endParaRPr>
          </a:p>
          <a:p>
            <a:pPr marL="70485" marR="1163955" indent="-5715" algn="just">
              <a:lnSpc>
                <a:spcPct val="150000"/>
              </a:lnSpc>
              <a:spcBef>
                <a:spcPts val="955"/>
              </a:spcBef>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100" dirty="0">
                <a:latin typeface="Calibri" panose="020F0502020204030204" pitchFamily="34" charset="0"/>
                <a:ea typeface="Georgia" panose="02040502050405020303" pitchFamily="18" charset="0"/>
                <a:cs typeface="Calibri" panose="020F0502020204030204" pitchFamily="34" charset="0"/>
              </a:rPr>
              <a:t>I</a:t>
            </a:r>
            <a:r>
              <a:rPr lang="en-US" sz="2100" dirty="0">
                <a:effectLst/>
                <a:latin typeface="Calibri" panose="020F0502020204030204" pitchFamily="34" charset="0"/>
                <a:ea typeface="Georgia" panose="02040502050405020303" pitchFamily="18" charset="0"/>
                <a:cs typeface="Calibri" panose="020F0502020204030204" pitchFamily="34" charset="0"/>
              </a:rPr>
              <a:t>f our problem is not linearly separable, then we need at least one hidden layer of</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neurons</a:t>
            </a:r>
            <a:r>
              <a:rPr lang="en-US" sz="2100" dirty="0">
                <a:latin typeface="Calibri" panose="020F0502020204030204" pitchFamily="34" charset="0"/>
                <a:ea typeface="Georgia" panose="02040502050405020303" pitchFamily="18" charset="0"/>
                <a:cs typeface="Calibri" panose="020F0502020204030204" pitchFamily="34" charset="0"/>
              </a:rPr>
              <a:t>.</a:t>
            </a:r>
            <a:endParaRPr lang="en-IN" sz="2100" dirty="0">
              <a:latin typeface="Calibri" panose="020F0502020204030204" pitchFamily="34" charset="0"/>
              <a:ea typeface="Georgia" panose="02040502050405020303" pitchFamily="18" charset="0"/>
              <a:cs typeface="Calibri" panose="020F0502020204030204" pitchFamily="34" charset="0"/>
            </a:endParaRPr>
          </a:p>
          <a:p>
            <a:pPr marL="70485" marR="1163955" indent="-5715" algn="just">
              <a:lnSpc>
                <a:spcPct val="150000"/>
              </a:lnSpc>
              <a:spcBef>
                <a:spcPts val="955"/>
              </a:spcBef>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 MLP with</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one hidden neuron layer is already capable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of</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approximating</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arbitrary</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spc="-5" dirty="0">
                <a:effectLst/>
                <a:latin typeface="Calibri" panose="020F0502020204030204" pitchFamily="34" charset="0"/>
                <a:ea typeface="Georgia" panose="02040502050405020303" pitchFamily="18" charset="0"/>
                <a:cs typeface="Calibri" panose="020F0502020204030204" pitchFamily="34" charset="0"/>
              </a:rPr>
              <a:t>functions</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with</a:t>
            </a:r>
            <a:r>
              <a:rPr lang="en-US" sz="2100" spc="-2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any accuracy.</a:t>
            </a:r>
          </a:p>
          <a:p>
            <a:pPr marL="70485" marR="1163955" indent="-5715" algn="just">
              <a:lnSpc>
                <a:spcPct val="150000"/>
              </a:lnSpc>
              <a:spcBef>
                <a:spcPts val="955"/>
              </a:spcBef>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Representability</a:t>
            </a:r>
            <a:r>
              <a:rPr lang="en-US" sz="2100" dirty="0">
                <a:effectLst/>
                <a:latin typeface="Calibri" panose="020F0502020204030204" pitchFamily="34" charset="0"/>
                <a:ea typeface="Georgia" panose="02040502050405020303" pitchFamily="18" charset="0"/>
                <a:cs typeface="Calibri" panose="020F0502020204030204" pitchFamily="34" charset="0"/>
              </a:rPr>
              <a:t> means that a perceptron can theoretically realize a mapping.</a:t>
            </a:r>
          </a:p>
          <a:p>
            <a:pPr marL="70485" marR="1163955" indent="-5715" algn="just">
              <a:lnSpc>
                <a:spcPct val="150000"/>
              </a:lnSpc>
              <a:spcBef>
                <a:spcPts val="955"/>
              </a:spcBef>
              <a:spcAft>
                <a:spcPts val="0"/>
              </a:spcAft>
            </a:pPr>
            <a:r>
              <a:rPr lang="en-US" sz="2100" b="1" dirty="0">
                <a:latin typeface="Calibri" panose="020F0502020204030204" pitchFamily="34" charset="0"/>
                <a:ea typeface="Georgia" panose="02040502050405020303" pitchFamily="18" charset="0"/>
                <a:cs typeface="Calibri" panose="020F0502020204030204" pitchFamily="34" charset="0"/>
              </a:rPr>
              <a:t> </a:t>
            </a:r>
            <a:r>
              <a:rPr lang="en-US" sz="2100" b="1" dirty="0">
                <a:effectLst/>
                <a:latin typeface="Calibri" panose="020F0502020204030204" pitchFamily="34" charset="0"/>
                <a:ea typeface="Georgia" panose="02040502050405020303" pitchFamily="18" charset="0"/>
                <a:cs typeface="Calibri" panose="020F0502020204030204" pitchFamily="34" charset="0"/>
              </a:rPr>
              <a:t>Learnability </a:t>
            </a:r>
            <a:r>
              <a:rPr lang="en-US" sz="2100" dirty="0">
                <a:effectLst/>
                <a:latin typeface="Calibri" panose="020F0502020204030204" pitchFamily="34" charset="0"/>
                <a:ea typeface="Georgia" panose="02040502050405020303" pitchFamily="18" charset="0"/>
                <a:cs typeface="Calibri" panose="020F0502020204030204" pitchFamily="34" charset="0"/>
              </a:rPr>
              <a:t>indicates that we can train a perceptron to realize a mapping.</a:t>
            </a:r>
          </a:p>
          <a:p>
            <a:pPr marL="70485" marR="1163955" indent="-5715" algn="just">
              <a:lnSpc>
                <a:spcPct val="150000"/>
              </a:lnSpc>
              <a:spcBef>
                <a:spcPts val="955"/>
              </a:spcBef>
              <a:spcAft>
                <a:spcPts val="0"/>
              </a:spcAft>
            </a:pPr>
            <a:r>
              <a:rPr lang="en-US" sz="2100" spc="-5" dirty="0">
                <a:latin typeface="Calibri" panose="020F0502020204030204" pitchFamily="34" charset="0"/>
                <a:ea typeface="Georgia" panose="02040502050405020303" pitchFamily="18" charset="0"/>
                <a:cs typeface="Calibri" panose="020F0502020204030204" pitchFamily="34" charset="0"/>
              </a:rPr>
              <a:t> E</a:t>
            </a:r>
            <a:r>
              <a:rPr lang="en-US" sz="2100" spc="-5" dirty="0">
                <a:effectLst/>
                <a:latin typeface="Calibri" panose="020F0502020204030204" pitchFamily="34" charset="0"/>
                <a:ea typeface="Georgia" panose="02040502050405020303" pitchFamily="18" charset="0"/>
                <a:cs typeface="Calibri" panose="020F0502020204030204" pitchFamily="34" charset="0"/>
              </a:rPr>
              <a:t>xperience</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shows</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that</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two</a:t>
            </a:r>
            <a:r>
              <a:rPr lang="en-US" sz="2100" spc="-25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hidden neuron layers (or three trainable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weight layers) can be very useful to solve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 problem.</a:t>
            </a:r>
            <a:endParaRPr lang="en-IN" sz="2100" dirty="0">
              <a:effectLst/>
              <a:latin typeface="Calibri" panose="020F0502020204030204" pitchFamily="34" charset="0"/>
              <a:ea typeface="Georgia" panose="02040502050405020303" pitchFamily="18" charset="0"/>
              <a:cs typeface="Calibri" panose="020F0502020204030204" pitchFamily="34" charset="0"/>
            </a:endParaRPr>
          </a:p>
          <a:p>
            <a:pPr marL="70485" marR="1189990" algn="just">
              <a:lnSpc>
                <a:spcPct val="106000"/>
              </a:lnSpc>
              <a:spcBef>
                <a:spcPts val="965"/>
              </a:spcBef>
              <a:spcAft>
                <a:spcPts val="0"/>
              </a:spcAft>
            </a:pP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spTree>
    <p:extLst>
      <p:ext uri="{BB962C8B-B14F-4D97-AF65-F5344CB8AC3E}">
        <p14:creationId xmlns:p14="http://schemas.microsoft.com/office/powerpoint/2010/main" val="1355118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0" indent="0">
              <a:lnSpc>
                <a:spcPct val="150000"/>
              </a:lnSpc>
              <a:buNone/>
            </a:pPr>
            <a:r>
              <a:rPr lang="en-US" sz="2100" b="1" dirty="0">
                <a:effectLst/>
                <a:latin typeface="Calibri" panose="020F0502020204030204" pitchFamily="34" charset="0"/>
                <a:ea typeface="Arial" panose="020B0604020202020204" pitchFamily="34" charset="0"/>
                <a:cs typeface="Calibri" panose="020F0502020204030204" pitchFamily="34" charset="0"/>
              </a:rPr>
              <a:t>The</a:t>
            </a:r>
            <a:r>
              <a:rPr lang="en-US" sz="2100" b="1" spc="1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number</a:t>
            </a:r>
            <a:r>
              <a:rPr lang="en-US" sz="2100" b="1" spc="2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of</a:t>
            </a:r>
            <a:r>
              <a:rPr lang="en-US" sz="2100" b="1" spc="2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neurons</a:t>
            </a:r>
            <a:r>
              <a:rPr lang="en-US" sz="2100" b="1" spc="1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has</a:t>
            </a:r>
            <a:r>
              <a:rPr lang="en-US" sz="2100" b="1" spc="-30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to</a:t>
            </a:r>
            <a:r>
              <a:rPr lang="en-US" sz="2100" b="1" spc="90"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be</a:t>
            </a:r>
            <a:r>
              <a:rPr lang="en-US" sz="2100" b="1" spc="95" dirty="0">
                <a:effectLst/>
                <a:latin typeface="Calibri" panose="020F0502020204030204" pitchFamily="34" charset="0"/>
                <a:ea typeface="Arial" panose="020B0604020202020204" pitchFamily="34" charset="0"/>
                <a:cs typeface="Calibri" panose="020F0502020204030204" pitchFamily="34" charset="0"/>
              </a:rPr>
              <a:t> </a:t>
            </a:r>
            <a:r>
              <a:rPr lang="en-US" sz="2100" b="1" dirty="0">
                <a:effectLst/>
                <a:latin typeface="Calibri" panose="020F0502020204030204" pitchFamily="34" charset="0"/>
                <a:ea typeface="Arial" panose="020B0604020202020204" pitchFamily="34" charset="0"/>
                <a:cs typeface="Calibri" panose="020F0502020204030204" pitchFamily="34" charset="0"/>
              </a:rPr>
              <a:t>tested:</a:t>
            </a:r>
            <a:endParaRPr lang="en-IN" sz="2100" b="1" dirty="0">
              <a:latin typeface="Calibri" panose="020F0502020204030204" pitchFamily="34" charset="0"/>
              <a:ea typeface="Arial" panose="020B0604020202020204" pitchFamily="34" charset="0"/>
              <a:cs typeface="Calibri" panose="020F0502020204030204" pitchFamily="34" charset="0"/>
            </a:endParaRPr>
          </a:p>
          <a:p>
            <a:pPr>
              <a:lnSpc>
                <a:spcPct val="150000"/>
              </a:lnSpc>
            </a:pPr>
            <a:r>
              <a:rPr lang="en-US" sz="2100" spc="-5" dirty="0">
                <a:effectLst/>
                <a:latin typeface="Calibri" panose="020F0502020204030204" pitchFamily="34" charset="0"/>
                <a:ea typeface="Georgia" panose="02040502050405020303" pitchFamily="18" charset="0"/>
                <a:cs typeface="Calibri" panose="020F0502020204030204" pitchFamily="34" charset="0"/>
              </a:rPr>
              <a:t>The number </a:t>
            </a:r>
            <a:r>
              <a:rPr lang="en-US" sz="2100" dirty="0">
                <a:effectLst/>
                <a:latin typeface="Calibri" panose="020F0502020204030204" pitchFamily="34" charset="0"/>
                <a:ea typeface="Georgia" panose="02040502050405020303" pitchFamily="18" charset="0"/>
                <a:cs typeface="Calibri" panose="020F0502020204030204" pitchFamily="34" charset="0"/>
              </a:rPr>
              <a:t>of neurons principally corresponds to the number of free parameters (Neuron)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problem</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5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be</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represented.</a:t>
            </a:r>
            <a:endParaRPr lang="en-IN" sz="2100" dirty="0">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Since we have already discussed the net</a:t>
            </a:r>
            <a:r>
              <a:rPr lang="en-US" sz="2100" spc="-5" dirty="0">
                <a:effectLst/>
                <a:latin typeface="Calibri" panose="020F0502020204030204" pitchFamily="34" charset="0"/>
                <a:ea typeface="Georgia" panose="02040502050405020303" pitchFamily="18" charset="0"/>
                <a:cs typeface="Calibri" panose="020F0502020204030204" pitchFamily="34" charset="0"/>
              </a:rPr>
              <a:t>work</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capacity</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with</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respect</a:t>
            </a:r>
            <a:r>
              <a:rPr lang="en-US" sz="2100" spc="-4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to</a:t>
            </a:r>
            <a:r>
              <a:rPr lang="en-US" sz="2100" spc="-4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memorizing,</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it is clear that our goal is to have as few</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free parameters as possible but as many as</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necessary.</a:t>
            </a:r>
            <a:endParaRPr lang="en-IN" sz="2100" dirty="0">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But we also know that there is no standard</a:t>
            </a:r>
            <a:r>
              <a:rPr lang="en-US" sz="2100" spc="-10"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solution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for</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the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question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of</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how</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many neurons should be used.</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100" dirty="0">
                <a:effectLst/>
                <a:latin typeface="Calibri" panose="020F0502020204030204" pitchFamily="34" charset="0"/>
                <a:ea typeface="Georgia" panose="02040502050405020303" pitchFamily="18" charset="0"/>
                <a:cs typeface="Calibri" panose="020F0502020204030204" pitchFamily="34" charset="0"/>
              </a:rPr>
              <a:t>Thus, the most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useful approach is to initially train with</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only a few neurons and to repeatedly train</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new networks with more neurons until the</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result significantly improves and, particularly, the generalization performance is not</a:t>
            </a:r>
            <a:r>
              <a:rPr lang="en-US" sz="2100" spc="5" dirty="0">
                <a:effectLst/>
                <a:latin typeface="Calibri" panose="020F0502020204030204" pitchFamily="34" charset="0"/>
                <a:ea typeface="Georgia" panose="02040502050405020303" pitchFamily="18" charset="0"/>
                <a:cs typeface="Calibri" panose="020F0502020204030204" pitchFamily="34" charset="0"/>
              </a:rPr>
              <a:t> </a:t>
            </a:r>
            <a:r>
              <a:rPr lang="en-US" sz="2100" dirty="0">
                <a:effectLst/>
                <a:latin typeface="Calibri" panose="020F0502020204030204" pitchFamily="34" charset="0"/>
                <a:ea typeface="Georgia" panose="02040502050405020303" pitchFamily="18" charset="0"/>
                <a:cs typeface="Calibri" panose="020F0502020204030204" pitchFamily="34" charset="0"/>
              </a:rPr>
              <a:t>affected.</a:t>
            </a:r>
            <a:endParaRPr lang="en-IN" sz="2100" dirty="0">
              <a:effectLst/>
              <a:latin typeface="Calibri" panose="020F0502020204030204" pitchFamily="34" charset="0"/>
              <a:ea typeface="Georgia" panose="02040502050405020303" pitchFamily="18" charset="0"/>
              <a:cs typeface="Calibri" panose="020F0502020204030204" pitchFamily="34"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spTree>
    <p:extLst>
      <p:ext uri="{BB962C8B-B14F-4D97-AF65-F5344CB8AC3E}">
        <p14:creationId xmlns:p14="http://schemas.microsoft.com/office/powerpoint/2010/main" val="40905711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lnSpcReduction="10000"/>
          </a:bodyPr>
          <a:lstStyle/>
          <a:p>
            <a:pPr marL="0" indent="0">
              <a:buNone/>
            </a:pPr>
            <a:r>
              <a:rPr lang="en-US" sz="1800" b="1" dirty="0">
                <a:effectLst/>
                <a:latin typeface="Arial" panose="020B0604020202020204" pitchFamily="34" charset="0"/>
                <a:ea typeface="Arial" panose="020B0604020202020204" pitchFamily="34" charset="0"/>
              </a:rPr>
              <a:t>Selecting</a:t>
            </a:r>
            <a:r>
              <a:rPr lang="en-US" sz="1800" b="1" spc="3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an</a:t>
            </a:r>
            <a:r>
              <a:rPr lang="en-US" sz="1800" b="1" spc="3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activation</a:t>
            </a:r>
            <a:r>
              <a:rPr lang="en-US" sz="1800" b="1" spc="-30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function:</a:t>
            </a:r>
            <a:endParaRPr lang="en-IN" sz="1800" b="1" dirty="0">
              <a:effectLst/>
              <a:latin typeface="Arial" panose="020B0604020202020204" pitchFamily="34" charset="0"/>
              <a:ea typeface="Arial" panose="020B0604020202020204" pitchFamily="34" charset="0"/>
            </a:endParaRPr>
          </a:p>
          <a:p>
            <a:pPr marL="64770" marR="947420" indent="-635" algn="just">
              <a:lnSpc>
                <a:spcPct val="107000"/>
              </a:lnSpc>
              <a:spcAft>
                <a:spcPts val="0"/>
              </a:spcAft>
            </a:pPr>
            <a:r>
              <a:rPr lang="en-US" sz="210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Another</a:t>
            </a:r>
            <a:r>
              <a:rPr lang="en-US" sz="2000" spc="-7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very</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important</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parameter</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for</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2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way of information processing </a:t>
            </a:r>
            <a:r>
              <a:rPr lang="en-US" sz="2000" dirty="0">
                <a:effectLst/>
                <a:latin typeface="Calibri" panose="020F0502020204030204" pitchFamily="34" charset="0"/>
                <a:ea typeface="Georgia" panose="02040502050405020303" pitchFamily="18" charset="0"/>
                <a:cs typeface="Calibri" panose="020F0502020204030204" pitchFamily="34" charset="0"/>
              </a:rPr>
              <a:t>of a neural</a:t>
            </a:r>
            <a:r>
              <a:rPr lang="en-US" sz="2000" spc="-2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network </a:t>
            </a:r>
            <a:r>
              <a:rPr lang="en-US" sz="2000" dirty="0">
                <a:effectLst/>
                <a:latin typeface="Calibri" panose="020F0502020204030204" pitchFamily="34" charset="0"/>
                <a:ea typeface="Georgia" panose="02040502050405020303" pitchFamily="18" charset="0"/>
                <a:cs typeface="Calibri" panose="020F0502020204030204" pitchFamily="34" charset="0"/>
              </a:rPr>
              <a:t>is the </a:t>
            </a:r>
            <a:r>
              <a:rPr lang="en-US" sz="2000" b="1" dirty="0">
                <a:effectLst/>
                <a:latin typeface="Calibri" panose="020F0502020204030204" pitchFamily="34" charset="0"/>
                <a:ea typeface="Georgia" panose="02040502050405020303" pitchFamily="18" charset="0"/>
                <a:cs typeface="Calibri" panose="020F0502020204030204" pitchFamily="34" charset="0"/>
              </a:rPr>
              <a:t>selection of an activation function</a:t>
            </a:r>
            <a:r>
              <a:rPr lang="en-US" sz="2000" dirty="0">
                <a:effectLst/>
                <a:latin typeface="Calibri" panose="020F0502020204030204" pitchFamily="34" charset="0"/>
                <a:ea typeface="Georgia" panose="02040502050405020303" pitchFamily="18" charset="0"/>
                <a:cs typeface="Calibri" panose="020F0502020204030204" pitchFamily="34" charset="0"/>
              </a:rPr>
              <a: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p>
          <a:p>
            <a:pPr marL="64770" marR="947420" indent="-635" algn="just">
              <a:lnSpc>
                <a:spcPct val="107000"/>
              </a:lnSpc>
              <a:spcAft>
                <a:spcPts val="0"/>
              </a:spcAft>
            </a:pPr>
            <a:r>
              <a:rPr lang="en-US" sz="2000" spc="5" dirty="0">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 activation function</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for input neurons is fixed to the identity</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function, since they do not process information.</a:t>
            </a:r>
            <a:endParaRPr lang="en-IN" sz="2000" dirty="0">
              <a:latin typeface="Calibri" panose="020F0502020204030204" pitchFamily="34" charset="0"/>
              <a:ea typeface="Georgia" panose="02040502050405020303" pitchFamily="18" charset="0"/>
              <a:cs typeface="Calibri" panose="020F0502020204030204" pitchFamily="34" charset="0"/>
            </a:endParaRPr>
          </a:p>
          <a:p>
            <a:pPr marL="64770" marR="947420" indent="-635" algn="just">
              <a:lnSpc>
                <a:spcPct val="107000"/>
              </a:lnSpc>
              <a:spcAft>
                <a:spcPts val="0"/>
              </a:spcAft>
            </a:pPr>
            <a:r>
              <a:rPr lang="en-IN" sz="200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 first question to be asked is whether</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we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actually</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want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to</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use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same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activation</a:t>
            </a:r>
            <a:r>
              <a:rPr lang="en-US" sz="2000" spc="17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function</a:t>
            </a:r>
            <a:r>
              <a:rPr lang="en-US" sz="2000" spc="17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in</a:t>
            </a:r>
            <a:r>
              <a:rPr lang="en-US" sz="2000" spc="17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17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hidden</a:t>
            </a:r>
            <a:r>
              <a:rPr lang="en-US" sz="2000" spc="17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layer</a:t>
            </a:r>
            <a:r>
              <a:rPr lang="en-US" sz="2000" spc="17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and</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in the output layer – no one prevents us</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from choosing different functions.</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p>
          <a:p>
            <a:pPr marL="64770" marR="946785" algn="just">
              <a:lnSpc>
                <a:spcPct val="107000"/>
              </a:lnSpc>
              <a:spcBef>
                <a:spcPts val="1075"/>
              </a:spcBef>
              <a:spcAft>
                <a:spcPts val="0"/>
              </a:spcAft>
            </a:pPr>
            <a:r>
              <a:rPr lang="en-US" sz="2000" dirty="0">
                <a:effectLst/>
                <a:latin typeface="Calibri" panose="020F0502020204030204" pitchFamily="34" charset="0"/>
                <a:ea typeface="Georgia" panose="02040502050405020303" pitchFamily="18" charset="0"/>
                <a:cs typeface="Calibri" panose="020F0502020204030204" pitchFamily="34" charset="0"/>
              </a:rPr>
              <a:t>Gener</a:t>
            </a:r>
            <a:r>
              <a:rPr lang="en-US" sz="2000" spc="-10" dirty="0">
                <a:effectLst/>
                <a:latin typeface="Calibri" panose="020F0502020204030204" pitchFamily="34" charset="0"/>
                <a:ea typeface="Georgia" panose="02040502050405020303" pitchFamily="18" charset="0"/>
                <a:cs typeface="Calibri" panose="020F0502020204030204" pitchFamily="34" charset="0"/>
              </a:rPr>
              <a:t>ally,</a:t>
            </a:r>
            <a:r>
              <a:rPr lang="en-US" sz="2000" spc="-45" dirty="0">
                <a:effectLst/>
                <a:latin typeface="Calibri" panose="020F0502020204030204" pitchFamily="34" charset="0"/>
                <a:ea typeface="Georgia" panose="02040502050405020303" pitchFamily="18" charset="0"/>
                <a:cs typeface="Calibri" panose="020F0502020204030204" pitchFamily="34" charset="0"/>
              </a:rPr>
              <a:t> </a:t>
            </a:r>
            <a:r>
              <a:rPr lang="en-US" sz="2000" spc="-10" dirty="0">
                <a:effectLst/>
                <a:latin typeface="Calibri" panose="020F0502020204030204" pitchFamily="34" charset="0"/>
                <a:ea typeface="Georgia" panose="02040502050405020303" pitchFamily="18" charset="0"/>
                <a:cs typeface="Calibri" panose="020F0502020204030204" pitchFamily="34" charset="0"/>
              </a:rPr>
              <a:t>the</a:t>
            </a:r>
            <a:r>
              <a:rPr lang="en-US" sz="2000" spc="-60" dirty="0">
                <a:effectLst/>
                <a:latin typeface="Calibri" panose="020F0502020204030204" pitchFamily="34" charset="0"/>
                <a:ea typeface="Georgia" panose="02040502050405020303" pitchFamily="18" charset="0"/>
                <a:cs typeface="Calibri" panose="020F0502020204030204" pitchFamily="34" charset="0"/>
              </a:rPr>
              <a:t> </a:t>
            </a:r>
            <a:r>
              <a:rPr lang="en-US" sz="2000" spc="-10" dirty="0">
                <a:effectLst/>
                <a:latin typeface="Calibri" panose="020F0502020204030204" pitchFamily="34" charset="0"/>
                <a:ea typeface="Georgia" panose="02040502050405020303" pitchFamily="18" charset="0"/>
                <a:cs typeface="Calibri" panose="020F0502020204030204" pitchFamily="34" charset="0"/>
              </a:rPr>
              <a:t>activation</a:t>
            </a:r>
            <a:r>
              <a:rPr lang="en-US" sz="2000" spc="-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function</a:t>
            </a:r>
            <a:r>
              <a:rPr lang="en-US" sz="2000" spc="-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is</a:t>
            </a:r>
            <a:r>
              <a:rPr lang="en-US" sz="2000" spc="-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the</a:t>
            </a:r>
            <a:r>
              <a:rPr lang="en-US" sz="2000" spc="-60"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same</a:t>
            </a:r>
            <a:r>
              <a:rPr lang="en-US" sz="2000" spc="-55" dirty="0">
                <a:effectLst/>
                <a:latin typeface="Calibri" panose="020F0502020204030204" pitchFamily="34" charset="0"/>
                <a:ea typeface="Georgia" panose="02040502050405020303" pitchFamily="18" charset="0"/>
                <a:cs typeface="Calibri" panose="020F0502020204030204" pitchFamily="34" charset="0"/>
              </a:rPr>
              <a:t> </a:t>
            </a:r>
            <a:r>
              <a:rPr lang="en-US" sz="2000" spc="-5" dirty="0">
                <a:effectLst/>
                <a:latin typeface="Calibri" panose="020F0502020204030204" pitchFamily="34" charset="0"/>
                <a:ea typeface="Georgia" panose="02040502050405020303" pitchFamily="18" charset="0"/>
                <a:cs typeface="Calibri" panose="020F0502020204030204" pitchFamily="34" charset="0"/>
              </a:rPr>
              <a:t>for</a:t>
            </a:r>
            <a:r>
              <a:rPr lang="en-US" sz="2000" dirty="0">
                <a:effectLst/>
                <a:latin typeface="Calibri" panose="020F0502020204030204" pitchFamily="34" charset="0"/>
                <a:ea typeface="Georgia" panose="02040502050405020303" pitchFamily="18" charset="0"/>
                <a:cs typeface="Calibri" panose="020F0502020204030204" pitchFamily="34" charset="0"/>
              </a:rPr>
              <a:t> all hidden neurons as well as for the output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neurons</a:t>
            </a:r>
            <a:r>
              <a:rPr lang="en-US" sz="2000" spc="7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respectively.</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p>
            <a:pPr marL="66040" marR="946785" indent="3175" algn="just">
              <a:lnSpc>
                <a:spcPct val="107000"/>
              </a:lnSpc>
              <a:spcBef>
                <a:spcPts val="1080"/>
              </a:spcBef>
              <a:spcAft>
                <a:spcPts val="0"/>
              </a:spcAft>
            </a:pPr>
            <a:r>
              <a:rPr lang="en-US" sz="2000" dirty="0">
                <a:effectLst/>
                <a:latin typeface="Calibri" panose="020F0502020204030204" pitchFamily="34" charset="0"/>
                <a:ea typeface="Georgia" panose="02040502050405020303" pitchFamily="18" charset="0"/>
                <a:cs typeface="Calibri" panose="020F0502020204030204" pitchFamily="34" charset="0"/>
              </a:rPr>
              <a:t> For </a:t>
            </a:r>
            <a:r>
              <a:rPr lang="en-US" sz="2000" spc="-5" dirty="0">
                <a:latin typeface="Calibri" panose="020F0502020204030204" pitchFamily="34" charset="0"/>
                <a:cs typeface="Calibri" panose="020F0502020204030204" pitchFamily="34" charset="0"/>
              </a:rPr>
              <a:t>tasks</a:t>
            </a:r>
            <a:r>
              <a:rPr lang="en-US" sz="2000" dirty="0">
                <a:effectLst/>
                <a:latin typeface="Calibri" panose="020F0502020204030204" pitchFamily="34" charset="0"/>
                <a:ea typeface="Georgia" panose="02040502050405020303" pitchFamily="18" charset="0"/>
                <a:cs typeface="Calibri" panose="020F0502020204030204" pitchFamily="34" charset="0"/>
              </a:rPr>
              <a:t> of </a:t>
            </a:r>
            <a:r>
              <a:rPr lang="en-US" sz="2000" b="1" dirty="0">
                <a:effectLst/>
                <a:latin typeface="Calibri" panose="020F0502020204030204" pitchFamily="34" charset="0"/>
                <a:ea typeface="Georgia" panose="02040502050405020303" pitchFamily="18" charset="0"/>
                <a:cs typeface="Calibri" panose="020F0502020204030204" pitchFamily="34" charset="0"/>
              </a:rPr>
              <a:t>function approximation </a:t>
            </a:r>
            <a:r>
              <a:rPr lang="en-US" sz="2000" dirty="0">
                <a:effectLst/>
                <a:latin typeface="Calibri" panose="020F0502020204030204" pitchFamily="34" charset="0"/>
                <a:ea typeface="Georgia" panose="02040502050405020303" pitchFamily="18" charset="0"/>
                <a:cs typeface="Calibri" panose="020F0502020204030204" pitchFamily="34" charset="0"/>
              </a:rPr>
              <a:t>it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has been found reasonable to use the hyperbolic tangent as activation function of the hidden neurons, while a linear activation function is used in the output.</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p>
          <a:p>
            <a:pPr marL="136525" marR="635" algn="just">
              <a:lnSpc>
                <a:spcPct val="107000"/>
              </a:lnSpc>
              <a:spcBef>
                <a:spcPts val="720"/>
              </a:spcBef>
              <a:spcAft>
                <a:spcPts val="0"/>
              </a:spcAft>
            </a:pPr>
            <a:r>
              <a:rPr lang="en-US" sz="2000" spc="-5" dirty="0">
                <a:effectLst/>
                <a:latin typeface="Calibri" panose="020F0502020204030204" pitchFamily="34" charset="0"/>
                <a:ea typeface="Georgia" panose="02040502050405020303" pitchFamily="18" charset="0"/>
                <a:cs typeface="Calibri" panose="020F0502020204030204" pitchFamily="34" charset="0"/>
              </a:rPr>
              <a:t>However, linear activa</a:t>
            </a:r>
            <a:r>
              <a:rPr lang="en-US" sz="2000" dirty="0">
                <a:effectLst/>
                <a:latin typeface="Calibri" panose="020F0502020204030204" pitchFamily="34" charset="0"/>
                <a:ea typeface="Georgia" panose="02040502050405020303" pitchFamily="18" charset="0"/>
                <a:cs typeface="Calibri" panose="020F0502020204030204" pitchFamily="34" charset="0"/>
              </a:rPr>
              <a:t>tion functions in the output can also cause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huge learning steps and jumping over good</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minima in the error surface. </a:t>
            </a:r>
          </a:p>
          <a:p>
            <a:pPr marL="136525" marR="635" algn="just">
              <a:lnSpc>
                <a:spcPct val="107000"/>
              </a:lnSpc>
              <a:spcBef>
                <a:spcPts val="720"/>
              </a:spcBef>
              <a:spcAft>
                <a:spcPts val="0"/>
              </a:spcAft>
            </a:pPr>
            <a:r>
              <a:rPr lang="en-US" sz="2000" dirty="0">
                <a:effectLst/>
                <a:latin typeface="Calibri" panose="020F0502020204030204" pitchFamily="34" charset="0"/>
                <a:ea typeface="Georgia" panose="02040502050405020303" pitchFamily="18" charset="0"/>
                <a:cs typeface="Calibri" panose="020F0502020204030204" pitchFamily="34" charset="0"/>
              </a:rPr>
              <a:t>This can be</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avoided by setting the learning rate to very</a:t>
            </a:r>
            <a:r>
              <a:rPr lang="en-US" sz="2000" spc="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small</a:t>
            </a:r>
            <a:r>
              <a:rPr lang="en-US" sz="2000" spc="6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values</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in</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the</a:t>
            </a:r>
            <a:r>
              <a:rPr lang="en-US" sz="2000" spc="60"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output</a:t>
            </a:r>
            <a:r>
              <a:rPr lang="en-US" sz="2000" spc="65" dirty="0">
                <a:effectLst/>
                <a:latin typeface="Calibri" panose="020F0502020204030204" pitchFamily="34" charset="0"/>
                <a:ea typeface="Georgia" panose="02040502050405020303" pitchFamily="18" charset="0"/>
                <a:cs typeface="Calibri" panose="020F0502020204030204" pitchFamily="34" charset="0"/>
              </a:rPr>
              <a:t> </a:t>
            </a:r>
            <a:r>
              <a:rPr lang="en-US" sz="2000" dirty="0">
                <a:effectLst/>
                <a:latin typeface="Calibri" panose="020F0502020204030204" pitchFamily="34" charset="0"/>
                <a:ea typeface="Georgia" panose="02040502050405020303" pitchFamily="18" charset="0"/>
                <a:cs typeface="Calibri" panose="020F0502020204030204" pitchFamily="34" charset="0"/>
              </a:rPr>
              <a:t>layer.</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spTree>
    <p:extLst>
      <p:ext uri="{BB962C8B-B14F-4D97-AF65-F5344CB8AC3E}">
        <p14:creationId xmlns:p14="http://schemas.microsoft.com/office/powerpoint/2010/main" val="115966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914400" marR="136525" lvl="2" indent="0" algn="r">
              <a:lnSpc>
                <a:spcPct val="100000"/>
              </a:lnSpc>
              <a:spcAft>
                <a:spcPts val="0"/>
              </a:spcAft>
              <a:buClr>
                <a:srgbClr val="42536F"/>
              </a:buClr>
              <a:buSzPts val="1200"/>
              <a:buNone/>
              <a:tabLst>
                <a:tab pos="563880" algn="l"/>
              </a:tabLst>
            </a:pPr>
            <a:endParaRPr lang="en-US" sz="1200" b="1" dirty="0">
              <a:solidFill>
                <a:srgbClr val="42536F"/>
              </a:solidFill>
              <a:latin typeface="Arial" panose="020B0604020202020204" pitchFamily="34" charset="0"/>
              <a:ea typeface="Arial" panose="020B0604020202020204" pitchFamily="34" charset="0"/>
            </a:endParaRPr>
          </a:p>
          <a:p>
            <a:pPr marL="0" indent="0">
              <a:lnSpc>
                <a:spcPct val="150000"/>
              </a:lnSpc>
              <a:buNone/>
            </a:pPr>
            <a:r>
              <a:rPr lang="en-US" sz="2200" b="1" dirty="0">
                <a:effectLst/>
                <a:latin typeface="Calibri" panose="020F0502020204030204" pitchFamily="34" charset="0"/>
                <a:ea typeface="Arial" panose="020B0604020202020204" pitchFamily="34" charset="0"/>
                <a:cs typeface="Calibri" panose="020F0502020204030204" pitchFamily="34" charset="0"/>
              </a:rPr>
              <a:t>Weights should be initialized</a:t>
            </a:r>
            <a:r>
              <a:rPr lang="en-US" sz="2200" b="1" spc="-30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with small, randomly chosen</a:t>
            </a:r>
            <a:r>
              <a:rPr lang="en-US" sz="2200" b="1" spc="-305" dirty="0">
                <a:effectLst/>
                <a:latin typeface="Calibri" panose="020F0502020204030204" pitchFamily="34" charset="0"/>
                <a:ea typeface="Arial" panose="020B0604020202020204" pitchFamily="34" charset="0"/>
                <a:cs typeface="Calibri" panose="020F0502020204030204" pitchFamily="34" charset="0"/>
              </a:rPr>
              <a:t> </a:t>
            </a:r>
            <a:r>
              <a:rPr lang="en-US" sz="2200" b="1" dirty="0">
                <a:effectLst/>
                <a:latin typeface="Calibri" panose="020F0502020204030204" pitchFamily="34" charset="0"/>
                <a:ea typeface="Arial" panose="020B0604020202020204" pitchFamily="34" charset="0"/>
                <a:cs typeface="Calibri" panose="020F0502020204030204" pitchFamily="34" charset="0"/>
              </a:rPr>
              <a:t>values:</a:t>
            </a:r>
            <a:r>
              <a:rPr lang="en-US" sz="2200" b="1" dirty="0">
                <a:effectLst/>
                <a:latin typeface="Calibri" panose="020F0502020204030204" pitchFamily="34" charset="0"/>
                <a:ea typeface="Georgia" panose="02040502050405020303" pitchFamily="18" charset="0"/>
                <a:cs typeface="Calibri" panose="020F0502020204030204" pitchFamily="34" charset="0"/>
              </a:rPr>
              <a:t> </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 initialization of weights with 0, there will be no change</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 weights at all.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If they are all initialized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by the same value, they will all change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equally during training.</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 simple solution of this problem is called </a:t>
            </a:r>
            <a:r>
              <a:rPr lang="en-US" sz="2200" b="1" dirty="0">
                <a:effectLst/>
                <a:latin typeface="Calibri" panose="020F0502020204030204" pitchFamily="34" charset="0"/>
                <a:ea typeface="Georgia" panose="02040502050405020303" pitchFamily="18" charset="0"/>
                <a:cs typeface="Calibri" panose="020F0502020204030204" pitchFamily="34" charset="0"/>
              </a:rPr>
              <a:t>symmetry</a:t>
            </a:r>
            <a:r>
              <a:rPr lang="en-US" sz="2200" b="1" spc="25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breaking</a:t>
            </a:r>
            <a:r>
              <a:rPr lang="en-US" sz="2200" dirty="0">
                <a:effectLst/>
                <a:latin typeface="Calibri" panose="020F0502020204030204" pitchFamily="34" charset="0"/>
                <a:ea typeface="Georgia" panose="02040502050405020303" pitchFamily="18" charset="0"/>
                <a:cs typeface="Calibri" panose="020F0502020204030204" pitchFamily="34" charset="0"/>
              </a:rPr>
              <a:t>, which is the initialization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with</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small</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random</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values.</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The range of random values could be the interval [-0.5 to 0.5] not including 0 or values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very close to 0.</a:t>
            </a:r>
          </a:p>
          <a:p>
            <a:pPr>
              <a:lnSpc>
                <a:spcPct val="150000"/>
              </a:lnSpc>
            </a:pPr>
            <a:r>
              <a:rPr lang="en-US" sz="2200" dirty="0">
                <a:effectLst/>
                <a:latin typeface="Calibri" panose="020F0502020204030204" pitchFamily="34" charset="0"/>
                <a:ea typeface="Georgia" panose="02040502050405020303" pitchFamily="18" charset="0"/>
                <a:cs typeface="Calibri" panose="020F0502020204030204" pitchFamily="34" charset="0"/>
              </a:rPr>
              <a:t>This random initialization</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has a nice effect.</a:t>
            </a:r>
          </a:p>
          <a:p>
            <a:endParaRPr lang="en-IN" dirty="0"/>
          </a:p>
        </p:txBody>
      </p:sp>
    </p:spTree>
    <p:extLst>
      <p:ext uri="{BB962C8B-B14F-4D97-AF65-F5344CB8AC3E}">
        <p14:creationId xmlns:p14="http://schemas.microsoft.com/office/powerpoint/2010/main" val="23108114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E4F56-4578-4379-A223-38F40B3D2774}"/>
              </a:ext>
            </a:extLst>
          </p:cNvPr>
          <p:cNvSpPr>
            <a:spLocks noGrp="1"/>
          </p:cNvSpPr>
          <p:nvPr>
            <p:ph sz="quarter" idx="1"/>
          </p:nvPr>
        </p:nvSpPr>
        <p:spPr>
          <a:xfrm>
            <a:off x="228600" y="228600"/>
            <a:ext cx="8686800" cy="6400800"/>
          </a:xfrm>
        </p:spPr>
        <p:txBody>
          <a:bodyPr>
            <a:normAutofit fontScale="92500"/>
          </a:bodyPr>
          <a:lstStyle/>
          <a:p>
            <a:pPr marL="0" indent="0">
              <a:lnSpc>
                <a:spcPct val="150000"/>
              </a:lnSpc>
              <a:buNone/>
            </a:pPr>
            <a:r>
              <a:rPr lang="en-US" sz="2100" b="1" i="0" dirty="0">
                <a:solidFill>
                  <a:srgbClr val="000000"/>
                </a:solidFill>
                <a:effectLst/>
                <a:latin typeface="Calibri" panose="020F0502020204030204" pitchFamily="34" charset="0"/>
                <a:cs typeface="Calibri" panose="020F0502020204030204" pitchFamily="34" charset="0"/>
              </a:rPr>
              <a:t>Dropout:</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Deep neural nets with a large number of parameters are very powerful machine learning systems.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However, overfitting is a serious problem in such networks.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Large networks are also slow to use, making it difficult to deal with overfitting by combining the predictions of many different large neural nets at test time.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Dropout is a technique for addressing this problem.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The key idea is to randomly drop units (along with their connections) from the neural network during training.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This prevents units from co-adapting too much. </a:t>
            </a:r>
          </a:p>
          <a:p>
            <a:pPr>
              <a:lnSpc>
                <a:spcPct val="150000"/>
              </a:lnSpc>
            </a:pPr>
            <a:r>
              <a:rPr lang="en-US" sz="2100" b="0" i="0" dirty="0">
                <a:solidFill>
                  <a:srgbClr val="000000"/>
                </a:solidFill>
                <a:effectLst/>
                <a:latin typeface="Calibri" panose="020F0502020204030204" pitchFamily="34" charset="0"/>
                <a:cs typeface="Calibri" panose="020F0502020204030204" pitchFamily="34" charset="0"/>
              </a:rPr>
              <a:t>We show that dropout improves the performance of neural networks on supervised learning tasks in vision, speech recognition, document classification and computational biology.</a:t>
            </a:r>
            <a:endParaRPr lang="en-IN"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7536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3F97A-AAD5-497A-87F5-03B5A1E71B72}"/>
              </a:ext>
            </a:extLst>
          </p:cNvPr>
          <p:cNvSpPr>
            <a:spLocks noGrp="1"/>
          </p:cNvSpPr>
          <p:nvPr>
            <p:ph sz="quarter" idx="1"/>
          </p:nvPr>
        </p:nvSpPr>
        <p:spPr/>
        <p:txBody>
          <a:bodyPr/>
          <a:lstStyle/>
          <a:p>
            <a:pPr marL="0" indent="0">
              <a:buNone/>
            </a:pPr>
            <a:endParaRPr lang="en-IN" dirty="0"/>
          </a:p>
        </p:txBody>
      </p:sp>
      <p:pic>
        <p:nvPicPr>
          <p:cNvPr id="1026" name="Picture 2" descr="Introduction of Dropout and Ensemble Model in the History of Deep Learning  | by Tresor Koffi | unpackAI | Medium">
            <a:extLst>
              <a:ext uri="{FF2B5EF4-FFF2-40B4-BE49-F238E27FC236}">
                <a16:creationId xmlns:a16="http://schemas.microsoft.com/office/drawing/2014/main" id="{7EE2DE1B-C439-4B48-9E08-7956ED068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5" y="533400"/>
            <a:ext cx="7837169"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168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E1E0A-2CBB-423A-AA56-57AD80ABF7A6}"/>
              </a:ext>
            </a:extLst>
          </p:cNvPr>
          <p:cNvSpPr>
            <a:spLocks noGrp="1"/>
          </p:cNvSpPr>
          <p:nvPr>
            <p:ph sz="quarter" idx="1"/>
          </p:nvPr>
        </p:nvSpPr>
        <p:spPr>
          <a:xfrm>
            <a:off x="304800" y="228600"/>
            <a:ext cx="8534400" cy="6477000"/>
          </a:xfrm>
        </p:spPr>
        <p:txBody>
          <a:bodyPr>
            <a:normAutofit/>
          </a:bodyPr>
          <a:lstStyle/>
          <a:p>
            <a:pPr marL="0" indent="0" algn="l" rtl="0">
              <a:buNone/>
            </a:pPr>
            <a:r>
              <a:rPr lang="en-US" sz="2000" b="1" i="0" dirty="0">
                <a:effectLst/>
                <a:latin typeface="Calibri" panose="020F0502020204030204" pitchFamily="34" charset="0"/>
                <a:cs typeface="Calibri" panose="020F0502020204030204" pitchFamily="34" charset="0"/>
              </a:rPr>
              <a:t>Epoch:</a:t>
            </a:r>
          </a:p>
          <a:p>
            <a:pPr algn="l" rtl="0"/>
            <a:r>
              <a:rPr lang="en-US" sz="2000" b="0" i="0" dirty="0">
                <a:effectLst/>
                <a:latin typeface="Calibri" panose="020F0502020204030204" pitchFamily="34" charset="0"/>
                <a:cs typeface="Calibri" panose="020F0502020204030204" pitchFamily="34" charset="0"/>
              </a:rPr>
              <a:t>Suppose that we need to train a machine learning model with some data, that data you call </a:t>
            </a:r>
            <a:r>
              <a:rPr lang="en-US" sz="2000" b="1" i="0" dirty="0">
                <a:effectLst/>
                <a:latin typeface="Calibri" panose="020F0502020204030204" pitchFamily="34" charset="0"/>
                <a:cs typeface="Calibri" panose="020F0502020204030204" pitchFamily="34" charset="0"/>
              </a:rPr>
              <a:t>training data.</a:t>
            </a:r>
          </a:p>
          <a:p>
            <a:pPr algn="l" rtl="0"/>
            <a:r>
              <a:rPr lang="en-US" sz="2000" b="0" i="0" dirty="0">
                <a:effectLst/>
                <a:latin typeface="Calibri" panose="020F0502020204030204" pitchFamily="34" charset="0"/>
                <a:cs typeface="Calibri" panose="020F0502020204030204" pitchFamily="34" charset="0"/>
              </a:rPr>
              <a:t>Huge sets of training data cannot feed the whole bunch to the model at once due to limitations in computer memory.</a:t>
            </a:r>
          </a:p>
          <a:p>
            <a:pPr algn="l" rtl="0"/>
            <a:r>
              <a:rPr lang="en-US" sz="2000" b="0" i="0" dirty="0">
                <a:effectLst/>
                <a:latin typeface="Calibri" panose="020F0502020204030204" pitchFamily="34" charset="0"/>
                <a:cs typeface="Calibri" panose="020F0502020204030204" pitchFamily="34" charset="0"/>
              </a:rPr>
              <a:t>So, we break up the whole training data set into sizeable batches which can fit into computer’s memory at once.</a:t>
            </a:r>
          </a:p>
          <a:p>
            <a:pPr algn="l" rtl="0"/>
            <a:r>
              <a:rPr lang="en-US" sz="2000" b="0" i="0" dirty="0">
                <a:effectLst/>
                <a:latin typeface="Calibri" panose="020F0502020204030204" pitchFamily="34" charset="0"/>
                <a:cs typeface="Calibri" panose="020F0502020204030204" pitchFamily="34" charset="0"/>
              </a:rPr>
              <a:t>We then feed these batches one by one to the model for training.</a:t>
            </a:r>
          </a:p>
          <a:p>
            <a:pPr algn="l" rtl="0"/>
            <a:r>
              <a:rPr lang="en-US" sz="2000" b="0" i="0" dirty="0">
                <a:effectLst/>
                <a:latin typeface="Calibri" panose="020F0502020204030204" pitchFamily="34" charset="0"/>
                <a:cs typeface="Calibri" panose="020F0502020204030204" pitchFamily="34" charset="0"/>
              </a:rPr>
              <a:t>One forward pass and one backward pass of all batches exactly once , we call it has an </a:t>
            </a:r>
            <a:r>
              <a:rPr lang="en-US" sz="2000" b="1" i="0" dirty="0">
                <a:effectLst/>
                <a:latin typeface="Calibri" panose="020F0502020204030204" pitchFamily="34" charset="0"/>
                <a:cs typeface="Calibri" panose="020F0502020204030204" pitchFamily="34" charset="0"/>
              </a:rPr>
              <a:t>epoch.</a:t>
            </a:r>
            <a:r>
              <a:rPr lang="en-US" sz="2000" b="0" i="0" dirty="0">
                <a:effectLst/>
                <a:latin typeface="Calibri" panose="020F0502020204030204" pitchFamily="34" charset="0"/>
                <a:cs typeface="Calibri" panose="020F0502020204030204" pitchFamily="34" charset="0"/>
              </a:rPr>
              <a:t> </a:t>
            </a:r>
          </a:p>
          <a:p>
            <a:pPr algn="l" rtl="0"/>
            <a:r>
              <a:rPr lang="en-US" sz="2000" b="0" i="0" dirty="0">
                <a:effectLst/>
                <a:latin typeface="Calibri" panose="020F0502020204030204" pitchFamily="34" charset="0"/>
                <a:cs typeface="Calibri" panose="020F0502020204030204" pitchFamily="34" charset="0"/>
              </a:rPr>
              <a:t>Basically, it is equivalent to showing the model, the whole training data bunch once.</a:t>
            </a:r>
          </a:p>
          <a:p>
            <a:pPr algn="l" rtl="0"/>
            <a:r>
              <a:rPr lang="en-US" sz="2000" b="0" i="0" dirty="0">
                <a:effectLst/>
                <a:latin typeface="Calibri" panose="020F0502020204030204" pitchFamily="34" charset="0"/>
                <a:cs typeface="Calibri" panose="020F0502020204030204" pitchFamily="34" charset="0"/>
              </a:rPr>
              <a:t>Now, we must carry this one multiple times for successful training, hence, multiple epochs.</a:t>
            </a:r>
          </a:p>
          <a:p>
            <a:pPr algn="l" rtl="0"/>
            <a:r>
              <a:rPr lang="en-US" sz="2000" b="0" i="0" dirty="0">
                <a:effectLst/>
                <a:latin typeface="Calibri" panose="020F0502020204030204" pitchFamily="34" charset="0"/>
                <a:cs typeface="Calibri" panose="020F0502020204030204" pitchFamily="34" charset="0"/>
              </a:rPr>
              <a:t>For example, if there are training set of 60K images, then one epoch would mean going through all batches of 60K images once.</a:t>
            </a:r>
          </a:p>
          <a:p>
            <a:endParaRPr lang="en-IN" dirty="0"/>
          </a:p>
        </p:txBody>
      </p:sp>
    </p:spTree>
    <p:extLst>
      <p:ext uri="{BB962C8B-B14F-4D97-AF65-F5344CB8AC3E}">
        <p14:creationId xmlns:p14="http://schemas.microsoft.com/office/powerpoint/2010/main" val="35177182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5F18A-85CE-4B87-9C9A-277A49A2FAD8}"/>
              </a:ext>
            </a:extLst>
          </p:cNvPr>
          <p:cNvSpPr>
            <a:spLocks noGrp="1"/>
          </p:cNvSpPr>
          <p:nvPr>
            <p:ph sz="quarter" idx="1"/>
          </p:nvPr>
        </p:nvSpPr>
        <p:spPr>
          <a:xfrm>
            <a:off x="304800" y="228600"/>
            <a:ext cx="8534400" cy="6400800"/>
          </a:xfrm>
        </p:spPr>
        <p:txBody>
          <a:bodyPr/>
          <a:lstStyle/>
          <a:p>
            <a:pPr marL="0" indent="0">
              <a:buNone/>
            </a:pPr>
            <a:r>
              <a:rPr lang="en-US" sz="2200" b="1" i="0" dirty="0">
                <a:solidFill>
                  <a:srgbClr val="222222"/>
                </a:solidFill>
                <a:effectLst/>
                <a:latin typeface="Calibri" panose="020F0502020204030204" pitchFamily="34" charset="0"/>
                <a:cs typeface="Calibri" panose="020F0502020204030204" pitchFamily="34" charset="0"/>
              </a:rPr>
              <a:t>Underfitting vs. Overfitting vs. Best Fitting in Machine Learning:</a:t>
            </a:r>
          </a:p>
          <a:p>
            <a:r>
              <a:rPr lang="en-US" sz="2200" b="0" i="0" dirty="0">
                <a:solidFill>
                  <a:srgbClr val="222222"/>
                </a:solidFill>
                <a:effectLst/>
                <a:latin typeface="Calibri" panose="020F0502020204030204" pitchFamily="34" charset="0"/>
                <a:cs typeface="Calibri" panose="020F0502020204030204" pitchFamily="34" charset="0"/>
              </a:rPr>
              <a:t>Consider a math class consisting of 3 students and a professor.</a:t>
            </a:r>
            <a:endParaRPr lang="en-US" sz="2200" b="1" dirty="0">
              <a:solidFill>
                <a:srgbClr val="222222"/>
              </a:solidFill>
              <a:latin typeface="Calibri" panose="020F0502020204030204" pitchFamily="34" charset="0"/>
              <a:cs typeface="Calibri" panose="020F0502020204030204" pitchFamily="34" charset="0"/>
            </a:endParaRPr>
          </a:p>
          <a:p>
            <a:endParaRPr lang="en-US" b="1" i="0" dirty="0">
              <a:solidFill>
                <a:srgbClr val="222222"/>
              </a:solidFill>
              <a:effectLst/>
              <a:latin typeface="Lato" panose="020F0502020204030203" pitchFamily="34" charset="0"/>
            </a:endParaRPr>
          </a:p>
          <a:p>
            <a:endParaRPr lang="en-IN" dirty="0"/>
          </a:p>
        </p:txBody>
      </p:sp>
      <p:pic>
        <p:nvPicPr>
          <p:cNvPr id="4100" name="Picture 4" descr="underfitting overfitting">
            <a:extLst>
              <a:ext uri="{FF2B5EF4-FFF2-40B4-BE49-F238E27FC236}">
                <a16:creationId xmlns:a16="http://schemas.microsoft.com/office/drawing/2014/main" id="{85CD9241-F562-4E64-99CC-5A424A514C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007" y="2514600"/>
            <a:ext cx="5741985" cy="261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0474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A9089F3-CB40-4FB8-B876-C15A0D165E0E}"/>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28600"/>
            <a:ext cx="4876800" cy="22622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rfitting overfitting">
            <a:extLst>
              <a:ext uri="{FF2B5EF4-FFF2-40B4-BE49-F238E27FC236}">
                <a16:creationId xmlns:a16="http://schemas.microsoft.com/office/drawing/2014/main" id="{011514CE-2221-4DAE-A059-9DCD48C789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8359" y="2392364"/>
            <a:ext cx="506484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nderfitting overfitting">
            <a:extLst>
              <a:ext uri="{FF2B5EF4-FFF2-40B4-BE49-F238E27FC236}">
                <a16:creationId xmlns:a16="http://schemas.microsoft.com/office/drawing/2014/main" id="{9BAA8428-BC93-4692-924B-D4085DE555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5152" y="4491037"/>
            <a:ext cx="5579047" cy="213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5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upervised Machine learning">
            <a:extLst>
              <a:ext uri="{FF2B5EF4-FFF2-40B4-BE49-F238E27FC236}">
                <a16:creationId xmlns:a16="http://schemas.microsoft.com/office/drawing/2014/main" id="{47CAC315-E202-4B88-923D-9D214F9DF293}"/>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543800" cy="5334000"/>
          </a:xfrm>
          <a:prstGeom prst="rect">
            <a:avLst/>
          </a:prstGeom>
          <a:noFill/>
          <a:ln>
            <a:noFill/>
          </a:ln>
        </p:spPr>
      </p:pic>
    </p:spTree>
    <p:extLst>
      <p:ext uri="{BB962C8B-B14F-4D97-AF65-F5344CB8AC3E}">
        <p14:creationId xmlns:p14="http://schemas.microsoft.com/office/powerpoint/2010/main" val="13631082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5F18A-85CE-4B87-9C9A-277A49A2FAD8}"/>
              </a:ext>
            </a:extLst>
          </p:cNvPr>
          <p:cNvSpPr>
            <a:spLocks noGrp="1"/>
          </p:cNvSpPr>
          <p:nvPr>
            <p:ph sz="quarter" idx="1"/>
          </p:nvPr>
        </p:nvSpPr>
        <p:spPr>
          <a:xfrm>
            <a:off x="304800" y="228600"/>
            <a:ext cx="8534400" cy="6400800"/>
          </a:xfrm>
        </p:spPr>
        <p:txBody>
          <a:bodyPr>
            <a:normAutofit/>
          </a:bodyPr>
          <a:lstStyle/>
          <a:p>
            <a:r>
              <a:rPr lang="en-US" sz="2200" b="0" i="0" dirty="0">
                <a:solidFill>
                  <a:srgbClr val="222222"/>
                </a:solidFill>
                <a:effectLst/>
                <a:latin typeface="Calibri" panose="020F0502020204030204" pitchFamily="34" charset="0"/>
                <a:cs typeface="Calibri" panose="020F0502020204030204" pitchFamily="34" charset="0"/>
              </a:rPr>
              <a:t>The professor first delivers lectures and teaches the students about the problems and how to solve them. </a:t>
            </a:r>
          </a:p>
          <a:p>
            <a:r>
              <a:rPr lang="en-US" sz="2200" b="0" i="0" dirty="0">
                <a:solidFill>
                  <a:srgbClr val="222222"/>
                </a:solidFill>
                <a:effectLst/>
                <a:latin typeface="Calibri" panose="020F0502020204030204" pitchFamily="34" charset="0"/>
                <a:cs typeface="Calibri" panose="020F0502020204030204" pitchFamily="34" charset="0"/>
              </a:rPr>
              <a:t>At the end of the day, the professor simply takes a quiz based on what he taught in the class.</a:t>
            </a:r>
            <a:endParaRPr lang="en-US" sz="2200" dirty="0">
              <a:latin typeface="Calibri" panose="020F0502020204030204" pitchFamily="34" charset="0"/>
              <a:cs typeface="Calibri" panose="020F0502020204030204" pitchFamily="34" charset="0"/>
            </a:endParaRPr>
          </a:p>
          <a:p>
            <a:endParaRPr lang="en-IN" dirty="0"/>
          </a:p>
          <a:p>
            <a:endParaRPr lang="en-IN" dirty="0"/>
          </a:p>
          <a:p>
            <a:endParaRPr lang="en-IN" dirty="0"/>
          </a:p>
          <a:p>
            <a:endParaRPr lang="en-IN" dirty="0"/>
          </a:p>
          <a:p>
            <a:endParaRPr lang="en-IN" dirty="0"/>
          </a:p>
          <a:p>
            <a:pPr algn="l">
              <a:buFont typeface="Arial" panose="020B0604020202020204" pitchFamily="34" charset="0"/>
              <a:buChar char="•"/>
            </a:pPr>
            <a:endParaRPr lang="en-US" sz="2200" b="0" i="0" dirty="0">
              <a:solidFill>
                <a:srgbClr val="222222"/>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sz="2200" dirty="0">
              <a:solidFill>
                <a:srgbClr val="222222"/>
              </a:solidFill>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Student A, who was distracted in his own world, simply guessed the answers and got approximately 50% marks in the test.</a:t>
            </a:r>
          </a:p>
          <a:p>
            <a:endParaRPr lang="en-IN" dirty="0"/>
          </a:p>
          <a:p>
            <a:endParaRPr lang="en-IN" dirty="0"/>
          </a:p>
        </p:txBody>
      </p:sp>
      <p:pic>
        <p:nvPicPr>
          <p:cNvPr id="6146" name="Picture 2" descr="underfitting overfitting">
            <a:extLst>
              <a:ext uri="{FF2B5EF4-FFF2-40B4-BE49-F238E27FC236}">
                <a16:creationId xmlns:a16="http://schemas.microsoft.com/office/drawing/2014/main" id="{D4DE862F-6FBE-4A07-8F45-4B5670C53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057400"/>
            <a:ext cx="5508246" cy="224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1415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5F18A-85CE-4B87-9C9A-277A49A2FAD8}"/>
              </a:ext>
            </a:extLst>
          </p:cNvPr>
          <p:cNvSpPr>
            <a:spLocks noGrp="1"/>
          </p:cNvSpPr>
          <p:nvPr>
            <p:ph sz="quarter" idx="1"/>
          </p:nvPr>
        </p:nvSpPr>
        <p:spPr>
          <a:xfrm>
            <a:off x="304800" y="228600"/>
            <a:ext cx="8534400" cy="6400800"/>
          </a:xfrm>
        </p:spPr>
        <p:txBody>
          <a:bodyPr/>
          <a:lstStyle/>
          <a:p>
            <a:pPr>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The student B who memorized each and every question taught in the classroom was able to answer almost every question by memory and therefore obtained 98% marks in the class test.</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For student C, she actually solved all the questions using the problem-solving approach she learned in the classroom and scored 92%</a:t>
            </a:r>
          </a:p>
          <a:p>
            <a:endParaRPr lang="en-IN" dirty="0"/>
          </a:p>
        </p:txBody>
      </p:sp>
      <p:pic>
        <p:nvPicPr>
          <p:cNvPr id="4" name="Picture 2" descr="underfitting overfitting">
            <a:extLst>
              <a:ext uri="{FF2B5EF4-FFF2-40B4-BE49-F238E27FC236}">
                <a16:creationId xmlns:a16="http://schemas.microsoft.com/office/drawing/2014/main" id="{317C6AB0-9920-4BB1-AA16-23C61DD4D3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514600"/>
            <a:ext cx="5334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271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1F7A4-90D7-4CBD-9A5F-99FF51FD17E2}"/>
              </a:ext>
            </a:extLst>
          </p:cNvPr>
          <p:cNvSpPr>
            <a:spLocks noGrp="1"/>
          </p:cNvSpPr>
          <p:nvPr>
            <p:ph sz="quarter" idx="1"/>
          </p:nvPr>
        </p:nvSpPr>
        <p:spPr>
          <a:xfrm>
            <a:off x="304800" y="228600"/>
            <a:ext cx="8610600" cy="6400800"/>
          </a:xfrm>
        </p:spPr>
        <p:txBody>
          <a:bodyPr/>
          <a:lstStyle/>
          <a:p>
            <a:r>
              <a:rPr lang="en-US" b="0" i="0" dirty="0">
                <a:solidFill>
                  <a:srgbClr val="222222"/>
                </a:solidFill>
                <a:effectLst/>
                <a:latin typeface="Lato" panose="020F0502020204030203" pitchFamily="34" charset="0"/>
              </a:rPr>
              <a:t> </a:t>
            </a:r>
            <a:r>
              <a:rPr lang="en-US" sz="2200" b="0" i="0" dirty="0">
                <a:solidFill>
                  <a:srgbClr val="222222"/>
                </a:solidFill>
                <a:effectLst/>
                <a:latin typeface="Calibri" panose="020F0502020204030204" pitchFamily="34" charset="0"/>
                <a:cs typeface="Calibri" panose="020F0502020204030204" pitchFamily="34" charset="0"/>
              </a:rPr>
              <a:t>Let’s also look at what happens during the monthly test, when students have to face new unknown questions which are not taught in the class by the teacher.</a:t>
            </a:r>
            <a:endParaRPr lang="en-IN" sz="2200" dirty="0">
              <a:latin typeface="Calibri" panose="020F0502020204030204" pitchFamily="34" charset="0"/>
              <a:cs typeface="Calibri" panose="020F0502020204030204" pitchFamily="34" charset="0"/>
            </a:endParaRPr>
          </a:p>
        </p:txBody>
      </p:sp>
      <p:pic>
        <p:nvPicPr>
          <p:cNvPr id="7172" name="Picture 4" descr="underfitting overfitting">
            <a:extLst>
              <a:ext uri="{FF2B5EF4-FFF2-40B4-BE49-F238E27FC236}">
                <a16:creationId xmlns:a16="http://schemas.microsoft.com/office/drawing/2014/main" id="{956D80E5-DD01-4453-8136-A4C3F25400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981200"/>
            <a:ext cx="64008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867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1F7A4-90D7-4CBD-9A5F-99FF51FD17E2}"/>
              </a:ext>
            </a:extLst>
          </p:cNvPr>
          <p:cNvSpPr>
            <a:spLocks noGrp="1"/>
          </p:cNvSpPr>
          <p:nvPr>
            <p:ph sz="quarter" idx="1"/>
          </p:nvPr>
        </p:nvSpPr>
        <p:spPr>
          <a:xfrm>
            <a:off x="304800" y="304800"/>
            <a:ext cx="8458200" cy="6324600"/>
          </a:xfrm>
        </p:spPr>
        <p:txBody>
          <a:bodyPr>
            <a:normAutofit/>
          </a:bodyPr>
          <a:lstStyle/>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In the case of student A, things did not change much, and she still randomly answers questions correctly  less than 50% of the time.</a:t>
            </a:r>
          </a:p>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In the case of Student B, his score dropped significantly. </a:t>
            </a:r>
          </a:p>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This is because he always memorized the problems that were taught in the class, but this monthly test contained questions which he has never seen before. </a:t>
            </a:r>
          </a:p>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Therefore, his performance went down significantly</a:t>
            </a:r>
          </a:p>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In the case of Student C, the score remained more or less the same.</a:t>
            </a:r>
          </a:p>
          <a:p>
            <a:pPr algn="l">
              <a:lnSpc>
                <a:spcPct val="150000"/>
              </a:lnSpc>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This is because she focused on learning the problem-solving approach and therefore was able to apply the concepts, she learned to solve the unknown questions.</a:t>
            </a:r>
          </a:p>
          <a:p>
            <a:endParaRPr lang="en-IN" dirty="0"/>
          </a:p>
        </p:txBody>
      </p:sp>
    </p:spTree>
    <p:extLst>
      <p:ext uri="{BB962C8B-B14F-4D97-AF65-F5344CB8AC3E}">
        <p14:creationId xmlns:p14="http://schemas.microsoft.com/office/powerpoint/2010/main" val="2875645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rfitting overfitting">
            <a:extLst>
              <a:ext uri="{FF2B5EF4-FFF2-40B4-BE49-F238E27FC236}">
                <a16:creationId xmlns:a16="http://schemas.microsoft.com/office/drawing/2014/main" id="{3C7F5F5A-29E0-42FC-94E6-35D191ABE363}"/>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762000"/>
            <a:ext cx="5715000" cy="237165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est train sets for underfitting and overfitting">
            <a:extLst>
              <a:ext uri="{FF2B5EF4-FFF2-40B4-BE49-F238E27FC236}">
                <a16:creationId xmlns:a16="http://schemas.microsoft.com/office/drawing/2014/main" id="{CE6421C6-7DC1-40CD-A910-8BD0A1D99D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300" y="3556106"/>
            <a:ext cx="5867400" cy="25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8982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88377-8B3E-4F92-BDAA-7035786EDFFE}"/>
              </a:ext>
            </a:extLst>
          </p:cNvPr>
          <p:cNvSpPr>
            <a:spLocks noGrp="1"/>
          </p:cNvSpPr>
          <p:nvPr>
            <p:ph sz="quarter" idx="1"/>
          </p:nvPr>
        </p:nvSpPr>
        <p:spPr>
          <a:xfrm>
            <a:off x="304800" y="304800"/>
            <a:ext cx="8534400" cy="6019800"/>
          </a:xfrm>
        </p:spPr>
        <p:txBody>
          <a:bodyPr>
            <a:normAutofit/>
          </a:bodyPr>
          <a:lstStyle/>
          <a:p>
            <a:r>
              <a:rPr lang="en-US" sz="2200" b="0" i="0" dirty="0">
                <a:solidFill>
                  <a:srgbClr val="222222"/>
                </a:solidFill>
                <a:effectLst/>
                <a:latin typeface="Calibri" panose="020F0502020204030204" pitchFamily="34" charset="0"/>
                <a:cs typeface="Calibri" panose="020F0502020204030204" pitchFamily="34" charset="0"/>
              </a:rPr>
              <a:t>First, the classwork and class test resemble the training data and the prediction over the training data itself respectively. </a:t>
            </a:r>
          </a:p>
          <a:p>
            <a:r>
              <a:rPr lang="en-US" sz="2200" b="0" i="0" dirty="0">
                <a:solidFill>
                  <a:srgbClr val="222222"/>
                </a:solidFill>
                <a:effectLst/>
                <a:latin typeface="Calibri" panose="020F0502020204030204" pitchFamily="34" charset="0"/>
                <a:cs typeface="Calibri" panose="020F0502020204030204" pitchFamily="34" charset="0"/>
              </a:rPr>
              <a:t>On the other hand, the semester test represents the test set from our data which we keep aside before we train our model.</a:t>
            </a:r>
            <a:endParaRPr lang="en-IN" sz="2200" dirty="0">
              <a:latin typeface="Calibri" panose="020F0502020204030204" pitchFamily="34" charset="0"/>
              <a:cs typeface="Calibri" panose="020F0502020204030204" pitchFamily="34" charset="0"/>
            </a:endParaRPr>
          </a:p>
        </p:txBody>
      </p:sp>
      <p:pic>
        <p:nvPicPr>
          <p:cNvPr id="11266" name="Picture 2" descr="Underfitting Overfitting Summary">
            <a:extLst>
              <a:ext uri="{FF2B5EF4-FFF2-40B4-BE49-F238E27FC236}">
                <a16:creationId xmlns:a16="http://schemas.microsoft.com/office/drawing/2014/main" id="{4CD43F6C-11D1-4903-BE45-5CF90F7E0C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514600"/>
            <a:ext cx="5943600"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643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88377-8B3E-4F92-BDAA-7035786EDFFE}"/>
              </a:ext>
            </a:extLst>
          </p:cNvPr>
          <p:cNvSpPr>
            <a:spLocks noGrp="1"/>
          </p:cNvSpPr>
          <p:nvPr>
            <p:ph sz="quarter" idx="1"/>
          </p:nvPr>
        </p:nvSpPr>
        <p:spPr>
          <a:xfrm>
            <a:off x="304800" y="304800"/>
            <a:ext cx="8534400" cy="6019800"/>
          </a:xfrm>
        </p:spPr>
        <p:txBody>
          <a:bodyPr>
            <a:normAutofit/>
          </a:bodyPr>
          <a:lstStyle/>
          <a:p>
            <a:r>
              <a:rPr lang="en-US" sz="2200" dirty="0">
                <a:solidFill>
                  <a:srgbClr val="222222"/>
                </a:solidFill>
                <a:latin typeface="Calibri" panose="020F0502020204030204" pitchFamily="34" charset="0"/>
                <a:cs typeface="Calibri" panose="020F0502020204030204" pitchFamily="34" charset="0"/>
              </a:rPr>
              <a:t>O</a:t>
            </a:r>
            <a:r>
              <a:rPr lang="en-US" sz="2200" b="0" i="0" dirty="0">
                <a:solidFill>
                  <a:srgbClr val="222222"/>
                </a:solidFill>
                <a:effectLst/>
                <a:latin typeface="Calibri" panose="020F0502020204030204" pitchFamily="34" charset="0"/>
                <a:cs typeface="Calibri" panose="020F0502020204030204" pitchFamily="34" charset="0"/>
              </a:rPr>
              <a:t>ur classifier tries to learn each and every point from the training data but suffers radically when it encounters a new data point in the test set. </a:t>
            </a:r>
          </a:p>
          <a:p>
            <a:r>
              <a:rPr lang="en-US" sz="2200" b="0" i="0" dirty="0">
                <a:solidFill>
                  <a:srgbClr val="222222"/>
                </a:solidFill>
                <a:effectLst/>
                <a:latin typeface="Calibri" panose="020F0502020204030204" pitchFamily="34" charset="0"/>
                <a:cs typeface="Calibri" panose="020F0502020204030204" pitchFamily="34" charset="0"/>
              </a:rPr>
              <a:t>It is not able to generalize it well.</a:t>
            </a:r>
          </a:p>
          <a:p>
            <a:r>
              <a:rPr lang="en-US" sz="2200" b="1" i="0" dirty="0">
                <a:solidFill>
                  <a:srgbClr val="222222"/>
                </a:solidFill>
                <a:effectLst/>
                <a:latin typeface="Calibri" panose="020F0502020204030204" pitchFamily="34" charset="0"/>
                <a:cs typeface="Calibri" panose="020F0502020204030204" pitchFamily="34" charset="0"/>
              </a:rPr>
              <a:t>This situation where any given model is performing too well on the training data but the performance drops significantly over the test set is called an overfitting model.</a:t>
            </a:r>
          </a:p>
          <a:p>
            <a:r>
              <a:rPr lang="en-US" sz="2200" b="1" i="0" dirty="0">
                <a:solidFill>
                  <a:srgbClr val="222222"/>
                </a:solidFill>
                <a:effectLst/>
                <a:latin typeface="Calibri" panose="020F0502020204030204" pitchFamily="34" charset="0"/>
                <a:cs typeface="Calibri" panose="020F0502020204030204" pitchFamily="34" charset="0"/>
              </a:rPr>
              <a:t>On the other hand, if the model is performing poorly over the test and the train set, then we call that an underfitting model. </a:t>
            </a:r>
            <a:endParaRPr lang="en-IN" sz="2200" dirty="0">
              <a:latin typeface="Calibri" panose="020F0502020204030204" pitchFamily="34" charset="0"/>
              <a:cs typeface="Calibri" panose="020F0502020204030204" pitchFamily="34" charset="0"/>
            </a:endParaRPr>
          </a:p>
        </p:txBody>
      </p:sp>
      <p:pic>
        <p:nvPicPr>
          <p:cNvPr id="12304" name="Picture 16" descr="underfitting overfitting">
            <a:extLst>
              <a:ext uri="{FF2B5EF4-FFF2-40B4-BE49-F238E27FC236}">
                <a16:creationId xmlns:a16="http://schemas.microsoft.com/office/drawing/2014/main" id="{5453EC9B-E578-4085-B408-D60732BD07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3920993"/>
            <a:ext cx="4191000" cy="23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308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a:bodyPr>
          <a:lstStyle/>
          <a:p>
            <a:pPr marL="0" indent="0">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Types of supervised machine learning algorithms:</a:t>
            </a:r>
            <a:endParaRPr lang="en-IN" sz="2200" b="1" dirty="0">
              <a:effectLst/>
              <a:latin typeface="Calibri" panose="020F0502020204030204" pitchFamily="34" charset="0"/>
              <a:ea typeface="Calibri" panose="020F0502020204030204" pitchFamily="34" charset="0"/>
              <a:cs typeface="Calibri" panose="020F0502020204030204" pitchFamily="34" charset="0"/>
            </a:endParaRPr>
          </a:p>
          <a:p>
            <a:r>
              <a:rPr lang="en-IN" sz="2200" dirty="0">
                <a:effectLst/>
                <a:latin typeface="Calibri" panose="020F0502020204030204" pitchFamily="34" charset="0"/>
                <a:ea typeface="Times New Roman" panose="02020603050405020304" pitchFamily="18" charset="0"/>
                <a:cs typeface="Calibri" panose="020F0502020204030204" pitchFamily="34" charset="0"/>
              </a:rPr>
              <a:t>Supervised learning can be further divided into two types of problems:</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6" name="Picture 5" descr="Supervised Machine learning">
            <a:extLst>
              <a:ext uri="{FF2B5EF4-FFF2-40B4-BE49-F238E27FC236}">
                <a16:creationId xmlns:a16="http://schemas.microsoft.com/office/drawing/2014/main" id="{1F354AB1-7B3F-4820-8511-97061FB8B4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0"/>
            <a:ext cx="4572000" cy="3886200"/>
          </a:xfrm>
          <a:prstGeom prst="rect">
            <a:avLst/>
          </a:prstGeom>
          <a:noFill/>
          <a:ln>
            <a:noFill/>
          </a:ln>
        </p:spPr>
      </p:pic>
    </p:spTree>
    <p:extLst>
      <p:ext uri="{BB962C8B-B14F-4D97-AF65-F5344CB8AC3E}">
        <p14:creationId xmlns:p14="http://schemas.microsoft.com/office/powerpoint/2010/main" val="138126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20E87-D4B0-4614-A98A-515C04E6938C}"/>
              </a:ext>
            </a:extLst>
          </p:cNvPr>
          <p:cNvSpPr>
            <a:spLocks noGrp="1"/>
          </p:cNvSpPr>
          <p:nvPr>
            <p:ph sz="quarter" idx="1"/>
          </p:nvPr>
        </p:nvSpPr>
        <p:spPr>
          <a:xfrm>
            <a:off x="304800" y="304800"/>
            <a:ext cx="8534400" cy="6248400"/>
          </a:xfrm>
        </p:spPr>
        <p:txBody>
          <a:bodyPr>
            <a:normAutofit/>
          </a:bodyPr>
          <a:lstStyle/>
          <a:p>
            <a:pPr marL="0" indent="0" algn="just">
              <a:lnSpc>
                <a:spcPct val="120000"/>
              </a:lnSpc>
              <a:spcAft>
                <a:spcPts val="800"/>
              </a:spcAft>
              <a:buNone/>
            </a:pPr>
            <a:r>
              <a:rPr lang="en-IN" sz="2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Regression:</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20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Regression algorithms are used if there is a relationship between the input variable and the output variable. </a:t>
            </a:r>
          </a:p>
          <a:p>
            <a:pPr algn="just">
              <a:lnSpc>
                <a:spcPct val="120000"/>
              </a:lnSpc>
              <a:spcAft>
                <a:spcPts val="800"/>
              </a:spcAf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Below are some popular Regression algorithms which come under supervised learning:</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Linear Regression</a:t>
            </a: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Logistic Regression </a:t>
            </a: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Ridge Regression </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Lasso Regression</a:t>
            </a: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Polynomial Regression</a:t>
            </a:r>
          </a:p>
          <a:p>
            <a:endParaRPr lang="en-IN" dirty="0"/>
          </a:p>
        </p:txBody>
      </p:sp>
    </p:spTree>
    <p:extLst>
      <p:ext uri="{BB962C8B-B14F-4D97-AF65-F5344CB8AC3E}">
        <p14:creationId xmlns:p14="http://schemas.microsoft.com/office/powerpoint/2010/main" val="90519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4C7A9-0156-4DD0-8EC2-95798F3AFBAD}"/>
              </a:ext>
            </a:extLst>
          </p:cNvPr>
          <p:cNvSpPr>
            <a:spLocks noGrp="1"/>
          </p:cNvSpPr>
          <p:nvPr>
            <p:ph sz="quarter" idx="1"/>
          </p:nvPr>
        </p:nvSpPr>
        <p:spPr>
          <a:xfrm>
            <a:off x="457200" y="457200"/>
            <a:ext cx="8305800" cy="6172200"/>
          </a:xfrm>
        </p:spPr>
        <p:txBody>
          <a:bodyPr>
            <a:normAutofit/>
          </a:bodyPr>
          <a:lstStyle/>
          <a:p>
            <a:pPr marL="0" indent="0" algn="just">
              <a:lnSpc>
                <a:spcPct val="120000"/>
              </a:lnSpc>
              <a:buNone/>
            </a:pPr>
            <a:r>
              <a:rPr lang="en-IN" sz="2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20000"/>
              </a:lnSpc>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Classification algorithms are used when the output variable is categorical, which means there are two classes such as Yes-No, True-false, etc.</a:t>
            </a:r>
          </a:p>
          <a:p>
            <a:pPr algn="just">
              <a:lnSpc>
                <a:spcPct val="120000"/>
              </a:lnSpc>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Below are some popular Classification algorithms which come under supervised learning:</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K-nearest </a:t>
            </a:r>
            <a:r>
              <a:rPr lang="en-IN" sz="2200" i="0" dirty="0" err="1">
                <a:solidFill>
                  <a:srgbClr val="292929"/>
                </a:solidFill>
                <a:effectLst/>
                <a:latin typeface="Calibri" panose="020F0502020204030204" pitchFamily="34" charset="0"/>
                <a:cs typeface="Calibri" panose="020F0502020204030204" pitchFamily="34" charset="0"/>
              </a:rPr>
              <a:t>neighbor</a:t>
            </a:r>
            <a:r>
              <a:rPr lang="en-IN" sz="2200" i="0" dirty="0">
                <a:solidFill>
                  <a:srgbClr val="292929"/>
                </a:solidFill>
                <a:effectLst/>
                <a:latin typeface="Calibri" panose="020F0502020204030204" pitchFamily="34" charset="0"/>
                <a:cs typeface="Calibri" panose="020F0502020204030204" pitchFamily="34" charset="0"/>
              </a:rPr>
              <a:t> (KNN)</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Trees</a:t>
            </a: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Naive Bayes</a:t>
            </a:r>
          </a:p>
          <a:p>
            <a:pPr marL="617220" lvl="1" indent="-342900" algn="just">
              <a:lnSpc>
                <a:spcPct val="120000"/>
              </a:lnSpc>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 Machines (SVM)</a:t>
            </a:r>
          </a:p>
          <a:p>
            <a:endParaRPr lang="en-IN" dirty="0"/>
          </a:p>
        </p:txBody>
      </p:sp>
    </p:spTree>
    <p:extLst>
      <p:ext uri="{BB962C8B-B14F-4D97-AF65-F5344CB8AC3E}">
        <p14:creationId xmlns:p14="http://schemas.microsoft.com/office/powerpoint/2010/main" val="286855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a:bodyPr>
          <a:lstStyle/>
          <a:p>
            <a:pPr marL="0" indent="0" algn="just">
              <a:buNone/>
            </a:pPr>
            <a:endParaRPr lang="en-IN" sz="2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buNone/>
            </a:pPr>
            <a:r>
              <a:rPr lang="en-IN" sz="2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Applications of supervised learning:</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Text categorization</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Face Detection</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Signature recognition</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Customer discovery</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Spam detection</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Weather forecasting</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Predicting housing prices based on the prevailing market price</a:t>
            </a:r>
          </a:p>
          <a:p>
            <a:pPr marL="0" indent="0" algn="l">
              <a:buNone/>
            </a:pPr>
            <a:endParaRPr lang="en-US" sz="8000" b="0" i="0" dirty="0">
              <a:solidFill>
                <a:srgbClr val="222222"/>
              </a:solidFill>
              <a:effectLst/>
              <a:latin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3925682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7CA09-DAD7-4FEF-9D27-5A95EC9D0EDE}"/>
              </a:ext>
            </a:extLst>
          </p:cNvPr>
          <p:cNvSpPr>
            <a:spLocks noGrp="1"/>
          </p:cNvSpPr>
          <p:nvPr>
            <p:ph sz="quarter" idx="1"/>
          </p:nvPr>
        </p:nvSpPr>
        <p:spPr>
          <a:xfrm>
            <a:off x="381000" y="304800"/>
            <a:ext cx="8458200" cy="6324600"/>
          </a:xfrm>
        </p:spPr>
        <p:txBody>
          <a:bodyPr>
            <a:normAutofit/>
          </a:bodyPr>
          <a:lstStyle/>
          <a:p>
            <a:pPr marL="0" indent="0" algn="just">
              <a:buNone/>
            </a:pP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Advantages of Supervised learning:</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Supervised learning in Machine Learning allows you to collect data or produce a data output from the previous experience.</a:t>
            </a:r>
          </a:p>
          <a:p>
            <a:pPr algn="l">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Supervised machine learning helps you to solve various types of real-world computation problems.</a:t>
            </a:r>
          </a:p>
          <a:p>
            <a:pPr marL="342900" lvl="0" indent="-342900" algn="just">
              <a:spcBef>
                <a:spcPts val="300"/>
              </a:spcBef>
              <a:spcAft>
                <a:spcPts val="800"/>
              </a:spcAft>
              <a:buSzPts val="1000"/>
              <a:buFont typeface="Courier New" panose="02070309020205020404" pitchFamily="49" charset="0"/>
              <a:buChar char="o"/>
              <a:tabLst>
                <a:tab pos="457200" algn="l"/>
              </a:tabLst>
            </a:pP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Disadvantages of supervised learning:</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Supervised learning models are not suitable for handling the complex tasks.</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Supervised learning cannot predict the correct output if the test data is different from the training dataset.</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Training required lots of computation times.</a:t>
            </a:r>
          </a:p>
          <a:p>
            <a:endParaRPr lang="en-IN" dirty="0"/>
          </a:p>
        </p:txBody>
      </p:sp>
    </p:spTree>
    <p:extLst>
      <p:ext uri="{BB962C8B-B14F-4D97-AF65-F5344CB8AC3E}">
        <p14:creationId xmlns:p14="http://schemas.microsoft.com/office/powerpoint/2010/main" val="2293217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668D-8D7C-44DD-A75B-08D4DA11EE43}"/>
              </a:ext>
            </a:extLst>
          </p:cNvPr>
          <p:cNvSpPr>
            <a:spLocks noGrp="1"/>
          </p:cNvSpPr>
          <p:nvPr>
            <p:ph sz="quarter" idx="1"/>
          </p:nvPr>
        </p:nvSpPr>
        <p:spPr>
          <a:xfrm>
            <a:off x="304800" y="228600"/>
            <a:ext cx="8686800" cy="6400800"/>
          </a:xfrm>
        </p:spPr>
        <p:txBody>
          <a:bodyPr>
            <a:normAutofit lnSpcReduction="10000"/>
          </a:bodyPr>
          <a:lstStyle/>
          <a:p>
            <a:pPr marL="0" indent="0" algn="just">
              <a:lnSpc>
                <a:spcPct val="110000"/>
              </a:lnSpc>
              <a:buNone/>
            </a:pPr>
            <a:r>
              <a:rPr lang="en-IN" sz="2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Unsupervised learning:</a:t>
            </a:r>
          </a:p>
          <a:p>
            <a:pPr algn="just">
              <a:lnSpc>
                <a:spcPct val="110000"/>
              </a:lnSpc>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Unsupervised learning is a machine learning technique in which models are not supervised using training dataset. </a:t>
            </a:r>
          </a:p>
          <a:p>
            <a:pPr algn="just">
              <a:lnSpc>
                <a:spcPct val="110000"/>
              </a:lnSpc>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Instead, models itself find the hidden patterns and insights from the given data. </a:t>
            </a:r>
          </a:p>
          <a:p>
            <a:pPr algn="just">
              <a:lnSpc>
                <a:spcPct val="110000"/>
              </a:lnSpc>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Unsupervised learning works on unlabelled and uncategorized data which make unsupervised learning more important.</a:t>
            </a:r>
          </a:p>
          <a:p>
            <a:pPr algn="just">
              <a:lnSpc>
                <a:spcPct val="110000"/>
              </a:lnSpc>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training set only consists of input patterns</a:t>
            </a:r>
            <a:r>
              <a:rPr lang="en-IN" sz="2200" b="1" dirty="0">
                <a:solidFill>
                  <a:srgbClr val="222222"/>
                </a:solidFill>
                <a:latin typeface="Calibri" panose="020F0502020204030204" pitchFamily="34" charset="0"/>
                <a:ea typeface="Times New Roman" panose="02020603050405020304" pitchFamily="18" charset="0"/>
                <a:cs typeface="Calibri" panose="020F0502020204030204" pitchFamily="34" charset="0"/>
              </a:rPr>
              <a:t>,</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the network tries by itself to detect similarities and to generate pattern classes.</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0000"/>
              </a:lnSpc>
            </a:pPr>
            <a:r>
              <a:rPr lang="en-IN" sz="2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The goal of unsupervised learning is to </a:t>
            </a:r>
            <a:r>
              <a:rPr lang="en-IN" sz="2200" b="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find the underlying structure of dataset, group that data according to similarities, and represent that dataset in a compressed format</a:t>
            </a:r>
            <a:r>
              <a:rPr lang="en-IN" sz="2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p>
          <a:p>
            <a:pPr algn="just">
              <a:lnSpc>
                <a:spcPct val="110000"/>
              </a:lnSpc>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real-world, we do not always have input data with the corresponding output so to solve such cases, we need unsupervised learning.</a:t>
            </a:r>
          </a:p>
          <a:p>
            <a:pPr algn="just">
              <a:lnSpc>
                <a:spcPct val="110000"/>
              </a:lnSpc>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It can be compared to learning which takes place in the human brain while learning new things. </a:t>
            </a:r>
          </a:p>
          <a:p>
            <a:pPr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832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851F26-9E4C-4C87-8286-35F096B77860}"/>
              </a:ext>
            </a:extLst>
          </p:cNvPr>
          <p:cNvSpPr>
            <a:spLocks noGrp="1"/>
          </p:cNvSpPr>
          <p:nvPr>
            <p:ph sz="quarter" idx="1"/>
          </p:nvPr>
        </p:nvSpPr>
        <p:spPr>
          <a:xfrm>
            <a:off x="304800" y="228600"/>
            <a:ext cx="8458200" cy="6477000"/>
          </a:xfrm>
        </p:spPr>
        <p:txBody>
          <a:bodyPr>
            <a:normAutofit lnSpcReduction="10000"/>
          </a:bodyPr>
          <a:lstStyle/>
          <a:p>
            <a:pPr marL="0" indent="0" algn="ctr">
              <a:lnSpc>
                <a:spcPct val="115000"/>
              </a:lnSpc>
              <a:buNone/>
            </a:pPr>
            <a:r>
              <a:rPr lang="en-US" sz="2000" b="1" dirty="0">
                <a:effectLst/>
                <a:latin typeface="Calibri" panose="020F0502020204030204" pitchFamily="34" charset="0"/>
                <a:ea typeface="Calibri" panose="020F0502020204030204" pitchFamily="34" charset="0"/>
                <a:cs typeface="Calibri" panose="020F0502020204030204" pitchFamily="34" charset="0"/>
              </a:rPr>
              <a:t>Unit - III</a:t>
            </a:r>
          </a:p>
          <a:p>
            <a:pPr marL="0" indent="0">
              <a:lnSpc>
                <a:spcPct val="115000"/>
              </a:lnSpc>
              <a:buNone/>
            </a:pPr>
            <a:r>
              <a:rPr lang="en-US" sz="1800" b="1" dirty="0">
                <a:effectLst/>
                <a:latin typeface="Calibri" panose="020F0502020204030204" pitchFamily="34" charset="0"/>
                <a:cs typeface="Calibri" panose="020F0502020204030204" pitchFamily="34" charset="0"/>
              </a:rPr>
              <a:t>Fundamentals on Learning and training samples</a:t>
            </a:r>
          </a:p>
          <a:p>
            <a:pPr>
              <a:lnSpc>
                <a:spcPct val="115000"/>
              </a:lnSpc>
            </a:pPr>
            <a:r>
              <a:rPr lang="en-US" sz="1800" dirty="0">
                <a:effectLst/>
                <a:latin typeface="Calibri" panose="020F0502020204030204" pitchFamily="34" charset="0"/>
                <a:cs typeface="Calibri" panose="020F0502020204030204" pitchFamily="34" charset="0"/>
              </a:rPr>
              <a:t>Paradigms of Learning</a:t>
            </a:r>
          </a:p>
          <a:p>
            <a:pPr>
              <a:lnSpc>
                <a:spcPct val="115000"/>
              </a:lnSpc>
            </a:pPr>
            <a:r>
              <a:rPr lang="en-US" sz="1800" dirty="0">
                <a:effectLst/>
                <a:latin typeface="Calibri" panose="020F0502020204030204" pitchFamily="34" charset="0"/>
                <a:cs typeface="Calibri" panose="020F0502020204030204" pitchFamily="34" charset="0"/>
              </a:rPr>
              <a:t>Using training samples</a:t>
            </a:r>
          </a:p>
          <a:p>
            <a:pPr>
              <a:lnSpc>
                <a:spcPct val="115000"/>
              </a:lnSpc>
            </a:pPr>
            <a:r>
              <a:rPr lang="en-US" sz="1800" dirty="0">
                <a:effectLst/>
                <a:latin typeface="Calibri" panose="020F0502020204030204" pitchFamily="34" charset="0"/>
                <a:cs typeface="Calibri" panose="020F0502020204030204" pitchFamily="34" charset="0"/>
              </a:rPr>
              <a:t>Gradient Optimization Procedure</a:t>
            </a:r>
          </a:p>
          <a:p>
            <a:pPr>
              <a:lnSpc>
                <a:spcPct val="115000"/>
              </a:lnSpc>
            </a:pPr>
            <a:r>
              <a:rPr lang="en-US" sz="1800" dirty="0">
                <a:effectLst/>
                <a:latin typeface="Calibri" panose="020F0502020204030204" pitchFamily="34" charset="0"/>
                <a:cs typeface="Calibri" panose="020F0502020204030204" pitchFamily="34" charset="0"/>
              </a:rPr>
              <a:t>Hebbian learning rule</a:t>
            </a:r>
          </a:p>
          <a:p>
            <a:pPr marL="0" indent="0">
              <a:lnSpc>
                <a:spcPct val="115000"/>
              </a:lnSpc>
              <a:buNone/>
            </a:pPr>
            <a:r>
              <a:rPr lang="en-US" sz="1800" b="1" dirty="0">
                <a:effectLst/>
                <a:latin typeface="Calibri" panose="020F0502020204030204" pitchFamily="34" charset="0"/>
                <a:cs typeface="Calibri" panose="020F0502020204030204" pitchFamily="34" charset="0"/>
              </a:rPr>
              <a:t>Supervised learning network paradigms: The perceptron, back propagation and its Variants</a:t>
            </a:r>
            <a:r>
              <a:rPr lang="en-US" sz="1800" dirty="0">
                <a:effectLst/>
                <a:latin typeface="Calibri" panose="020F0502020204030204" pitchFamily="34" charset="0"/>
                <a:cs typeface="Calibri" panose="020F0502020204030204" pitchFamily="34" charset="0"/>
              </a:rPr>
              <a:t> </a:t>
            </a:r>
          </a:p>
          <a:p>
            <a:pPr>
              <a:lnSpc>
                <a:spcPct val="115000"/>
              </a:lnSpc>
            </a:pPr>
            <a:r>
              <a:rPr lang="en-US" sz="1800" dirty="0">
                <a:effectLst/>
                <a:latin typeface="Calibri" panose="020F0502020204030204" pitchFamily="34" charset="0"/>
                <a:cs typeface="Calibri" panose="020F0502020204030204" pitchFamily="34" charset="0"/>
              </a:rPr>
              <a:t>The single-layer perceptron</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r>
              <a:rPr lang="en-US" sz="1800" dirty="0">
                <a:effectLst/>
                <a:latin typeface="Calibri" panose="020F0502020204030204" pitchFamily="34" charset="0"/>
                <a:cs typeface="Calibri" panose="020F0502020204030204" pitchFamily="34" charset="0"/>
              </a:rPr>
              <a:t>Linear Separability</a:t>
            </a:r>
          </a:p>
          <a:p>
            <a:pPr>
              <a:lnSpc>
                <a:spcPct val="115000"/>
              </a:lnSpc>
            </a:pPr>
            <a:r>
              <a:rPr lang="en-US" sz="1800" dirty="0">
                <a:effectLst/>
                <a:latin typeface="Calibri" panose="020F0502020204030204" pitchFamily="34" charset="0"/>
                <a:cs typeface="Calibri" panose="020F0502020204030204" pitchFamily="34" charset="0"/>
              </a:rPr>
              <a:t>The multilayer perceptron</a:t>
            </a:r>
          </a:p>
          <a:p>
            <a:pPr>
              <a:lnSpc>
                <a:spcPct val="115000"/>
              </a:lnSpc>
            </a:pPr>
            <a:r>
              <a:rPr lang="en-US" sz="1800" dirty="0">
                <a:effectLst/>
                <a:latin typeface="Calibri" panose="020F0502020204030204" pitchFamily="34" charset="0"/>
                <a:cs typeface="Calibri" panose="020F0502020204030204" pitchFamily="34" charset="0"/>
              </a:rPr>
              <a:t>Backpropagation of error</a:t>
            </a:r>
          </a:p>
          <a:p>
            <a:pPr>
              <a:lnSpc>
                <a:spcPct val="115000"/>
              </a:lnSpc>
            </a:pPr>
            <a:r>
              <a:rPr lang="en-US" sz="1800" dirty="0">
                <a:effectLst/>
                <a:latin typeface="Calibri" panose="020F0502020204030204" pitchFamily="34" charset="0"/>
                <a:cs typeface="Calibri" panose="020F0502020204030204" pitchFamily="34" charset="0"/>
              </a:rPr>
              <a:t>Selecting learning rate</a:t>
            </a:r>
          </a:p>
          <a:p>
            <a:pPr>
              <a:lnSpc>
                <a:spcPct val="115000"/>
              </a:lnSpc>
            </a:pPr>
            <a:r>
              <a:rPr lang="en-US" sz="1800" dirty="0">
                <a:effectLst/>
                <a:latin typeface="Calibri" panose="020F0502020204030204" pitchFamily="34" charset="0"/>
                <a:cs typeface="Calibri" panose="020F0502020204030204" pitchFamily="34" charset="0"/>
              </a:rPr>
              <a:t>Resilient Backpropagation</a:t>
            </a:r>
            <a:endParaRPr lang="en-IN" sz="1800" dirty="0">
              <a:effectLst/>
              <a:latin typeface="Calibri" panose="020F0502020204030204" pitchFamily="34" charset="0"/>
              <a:cs typeface="Calibri" panose="020F0502020204030204" pitchFamily="34" charset="0"/>
            </a:endParaRPr>
          </a:p>
          <a:p>
            <a:pPr>
              <a:lnSpc>
                <a:spcPct val="115000"/>
              </a:lnSpc>
            </a:pPr>
            <a:r>
              <a:rPr lang="en-US" sz="1800" dirty="0">
                <a:effectLst/>
                <a:latin typeface="Calibri" panose="020F0502020204030204" pitchFamily="34" charset="0"/>
                <a:cs typeface="Calibri" panose="020F0502020204030204" pitchFamily="34" charset="0"/>
              </a:rPr>
              <a:t>Adaption of weights</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r>
              <a:rPr lang="en-US" sz="1800" dirty="0">
                <a:effectLst/>
                <a:latin typeface="Calibri" panose="020F0502020204030204" pitchFamily="34" charset="0"/>
                <a:cs typeface="Calibri" panose="020F0502020204030204" pitchFamily="34" charset="0"/>
              </a:rPr>
              <a:t>Further variations and extensions to Backpropagation</a:t>
            </a:r>
          </a:p>
          <a:p>
            <a:pPr>
              <a:lnSpc>
                <a:spcPct val="115000"/>
              </a:lnSpc>
            </a:pPr>
            <a:r>
              <a:rPr lang="en-US" sz="1800" dirty="0">
                <a:effectLst/>
                <a:latin typeface="Calibri" panose="020F0502020204030204" pitchFamily="34" charset="0"/>
                <a:cs typeface="Calibri" panose="020F0502020204030204" pitchFamily="34" charset="0"/>
              </a:rPr>
              <a:t>Initial configuration of a multilayer perceptron</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endParaRPr lang="en-IN" sz="1600" dirty="0">
              <a:effectLst/>
              <a:latin typeface="Calibri" panose="020F0502020204030204" pitchFamily="34" charset="0"/>
              <a:cs typeface="Calibri" panose="020F0502020204030204" pitchFamily="34" charset="0"/>
            </a:endParaRPr>
          </a:p>
          <a:p>
            <a:pPr>
              <a:lnSpc>
                <a:spcPct val="115000"/>
              </a:lnSpc>
            </a:pP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4266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668D-8D7C-44DD-A75B-08D4DA11EE43}"/>
              </a:ext>
            </a:extLst>
          </p:cNvPr>
          <p:cNvSpPr>
            <a:spLocks noGrp="1"/>
          </p:cNvSpPr>
          <p:nvPr>
            <p:ph sz="quarter" idx="1"/>
          </p:nvPr>
        </p:nvSpPr>
        <p:spPr>
          <a:xfrm>
            <a:off x="381000" y="381000"/>
            <a:ext cx="8305800" cy="6248400"/>
          </a:xfrm>
        </p:spPr>
        <p:txBody>
          <a:bodyPr>
            <a:normAutofit/>
          </a:bodyPr>
          <a:lstStyle/>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How Unsupervised Learning works:</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We have taken an unlabelled input data, which means it is not categorized and corresponding outputs are also not given. </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Now, this unlabelled input data is fed to the machine learning model in order to train it. </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Firstly, it will interpret the raw data to find the hidden patterns from the data and then will apply suitable algorithms.</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The algorithm is never trained upon the given dataset, divides the data objects into groups according to the similarities and difference between the objects.</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Suppose the unsupervised learning algorithm is given an input dataset containing images of different types of cats and dogs. </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The task of the unsupervised learning algorithm is to identify the image features on their own. </a:t>
            </a:r>
          </a:p>
          <a:p>
            <a:pPr marL="0" indent="0" algn="just">
              <a:buNone/>
            </a:pP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82960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upervised Machine learning">
            <a:extLst>
              <a:ext uri="{FF2B5EF4-FFF2-40B4-BE49-F238E27FC236}">
                <a16:creationId xmlns:a16="http://schemas.microsoft.com/office/drawing/2014/main" id="{CF576A1B-E354-44B2-80A3-3F306F50946D}"/>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543800" cy="5638800"/>
          </a:xfrm>
          <a:prstGeom prst="rect">
            <a:avLst/>
          </a:prstGeom>
          <a:noFill/>
          <a:ln>
            <a:noFill/>
          </a:ln>
        </p:spPr>
      </p:pic>
    </p:spTree>
    <p:extLst>
      <p:ext uri="{BB962C8B-B14F-4D97-AF65-F5344CB8AC3E}">
        <p14:creationId xmlns:p14="http://schemas.microsoft.com/office/powerpoint/2010/main" val="143862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572D9-A3A3-49D2-B60D-C258327A1832}"/>
              </a:ext>
            </a:extLst>
          </p:cNvPr>
          <p:cNvSpPr>
            <a:spLocks noGrp="1"/>
          </p:cNvSpPr>
          <p:nvPr>
            <p:ph sz="quarter" idx="1"/>
          </p:nvPr>
        </p:nvSpPr>
        <p:spPr>
          <a:xfrm>
            <a:off x="381000" y="304800"/>
            <a:ext cx="8458200" cy="6172200"/>
          </a:xfrm>
        </p:spPr>
        <p:txBody>
          <a:bodyPr/>
          <a:lstStyle/>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Types of Unsupervised machine learning algorithm:</a:t>
            </a:r>
          </a:p>
          <a:p>
            <a:pPr algn="just"/>
            <a:r>
              <a:rPr lang="en-IN" sz="2200" dirty="0">
                <a:effectLst/>
                <a:latin typeface="Calibri" panose="020F0502020204030204" pitchFamily="34" charset="0"/>
                <a:ea typeface="Times New Roman" panose="02020603050405020304" pitchFamily="18" charset="0"/>
                <a:cs typeface="Calibri" panose="020F0502020204030204" pitchFamily="34" charset="0"/>
              </a:rPr>
              <a:t>The unsupervised learning algorithm can be further categorized into two types of problems:</a:t>
            </a:r>
          </a:p>
          <a:p>
            <a:endParaRPr lang="en-IN" dirty="0"/>
          </a:p>
        </p:txBody>
      </p:sp>
      <p:pic>
        <p:nvPicPr>
          <p:cNvPr id="4" name="Picture 3" descr="Supervised Machine learning">
            <a:extLst>
              <a:ext uri="{FF2B5EF4-FFF2-40B4-BE49-F238E27FC236}">
                <a16:creationId xmlns:a16="http://schemas.microsoft.com/office/drawing/2014/main" id="{71AB0C2A-96FE-479A-80CC-C513357A4A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667000"/>
            <a:ext cx="5410200" cy="3581400"/>
          </a:xfrm>
          <a:prstGeom prst="rect">
            <a:avLst/>
          </a:prstGeom>
          <a:noFill/>
          <a:ln>
            <a:noFill/>
          </a:ln>
        </p:spPr>
      </p:pic>
    </p:spTree>
    <p:extLst>
      <p:ext uri="{BB962C8B-B14F-4D97-AF65-F5344CB8AC3E}">
        <p14:creationId xmlns:p14="http://schemas.microsoft.com/office/powerpoint/2010/main" val="42136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668D-8D7C-44DD-A75B-08D4DA11EE43}"/>
              </a:ext>
            </a:extLst>
          </p:cNvPr>
          <p:cNvSpPr>
            <a:spLocks noGrp="1"/>
          </p:cNvSpPr>
          <p:nvPr>
            <p:ph sz="quarter" idx="1"/>
          </p:nvPr>
        </p:nvSpPr>
        <p:spPr>
          <a:xfrm>
            <a:off x="381000" y="381000"/>
            <a:ext cx="8382000" cy="6248400"/>
          </a:xfrm>
        </p:spPr>
        <p:txBody>
          <a:bodyPr>
            <a:normAutofit/>
          </a:bodyPr>
          <a:lstStyle/>
          <a:p>
            <a:pPr marL="0" lvl="0" indent="0" algn="just">
              <a:spcBef>
                <a:spcPts val="300"/>
              </a:spcBef>
              <a:spcAft>
                <a:spcPts val="800"/>
              </a:spcAft>
              <a:buSzPts val="1000"/>
              <a:buNone/>
              <a:tabLst>
                <a:tab pos="457200" algn="l"/>
              </a:tabLst>
            </a:pPr>
            <a:r>
              <a:rPr lang="en-IN" sz="2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Clustering</a:t>
            </a: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0" algn="just">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Clustering is a method of grouping the objects into clusters such that objects with most similarities remains into a group and has less or no similarities with the objects of another group. </a:t>
            </a:r>
          </a:p>
          <a:p>
            <a:pPr lvl="0" algn="just">
              <a:spcBef>
                <a:spcPts val="300"/>
              </a:spcBef>
              <a:spcAft>
                <a:spcPts val="800"/>
              </a:spcAft>
              <a:buSzPts val="1000"/>
              <a:buFont typeface="Arial" panose="020B0604020202020204" pitchFamily="34" charset="0"/>
              <a:buChar char="•"/>
              <a:tabLst>
                <a:tab pos="457200" algn="l"/>
              </a:tabLst>
            </a:pP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 analysis finds the commonalities between the data objects and categorizes them as per the presence and absence of those commonalities.</a:t>
            </a:r>
          </a:p>
          <a:p>
            <a:pPr algn="just">
              <a:spcBef>
                <a:spcPts val="300"/>
              </a:spcBef>
              <a:spcAft>
                <a:spcPts val="800"/>
              </a:spcAft>
              <a:buSzPts val="1000"/>
              <a:buFont typeface="Arial" panose="020B0604020202020204" pitchFamily="34" charset="0"/>
              <a:buChar char="•"/>
              <a:tabLst>
                <a:tab pos="457200" algn="l"/>
              </a:tabLst>
            </a:pPr>
            <a:r>
              <a:rPr lang="en-IN" sz="22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Below are some popular Clustering algorithms which come under unsupervised learning:</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Centroid-based Clustering</a:t>
            </a:r>
          </a:p>
          <a:p>
            <a:pPr lvl="1" algn="just">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Density-based Clustering</a:t>
            </a:r>
          </a:p>
          <a:p>
            <a:pPr lvl="1" algn="just">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Distribution-based Clustering</a:t>
            </a:r>
          </a:p>
          <a:p>
            <a:pPr lvl="1" algn="just">
              <a:spcBef>
                <a:spcPts val="300"/>
              </a:spcBef>
              <a:spcAft>
                <a:spcPts val="800"/>
              </a:spcAft>
              <a:buSzPts val="1000"/>
              <a:buFont typeface="Arial" panose="020B0604020202020204" pitchFamily="34" charset="0"/>
              <a:buChar char="•"/>
              <a:tabLst>
                <a:tab pos="457200" algn="l"/>
              </a:tabLst>
            </a:pPr>
            <a:r>
              <a:rPr lang="en-IN" sz="2200" i="0" dirty="0">
                <a:solidFill>
                  <a:srgbClr val="292929"/>
                </a:solidFill>
                <a:effectLst/>
                <a:latin typeface="Calibri" panose="020F0502020204030204" pitchFamily="34" charset="0"/>
                <a:cs typeface="Calibri" panose="020F0502020204030204" pitchFamily="34" charset="0"/>
              </a:rPr>
              <a:t>Hierarchical Clustering</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17657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3D763-22A1-4F59-A069-627BC1B7A4FC}"/>
              </a:ext>
            </a:extLst>
          </p:cNvPr>
          <p:cNvSpPr>
            <a:spLocks noGrp="1"/>
          </p:cNvSpPr>
          <p:nvPr>
            <p:ph sz="quarter" idx="1"/>
          </p:nvPr>
        </p:nvSpPr>
        <p:spPr>
          <a:xfrm>
            <a:off x="381000" y="457200"/>
            <a:ext cx="8458200" cy="6096000"/>
          </a:xfrm>
        </p:spPr>
        <p:txBody>
          <a:bodyPr>
            <a:normAutofit/>
          </a:bodyPr>
          <a:lstStyle/>
          <a:p>
            <a:pPr marL="0" lvl="0" indent="0" algn="just">
              <a:spcBef>
                <a:spcPts val="300"/>
              </a:spcBef>
              <a:spcAft>
                <a:spcPts val="800"/>
              </a:spcAft>
              <a:buSzPts val="1000"/>
              <a:buNone/>
              <a:tabLst>
                <a:tab pos="457200" algn="l"/>
              </a:tabLst>
            </a:pPr>
            <a:r>
              <a:rPr lang="en-IN" sz="2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Association</a:t>
            </a:r>
            <a:r>
              <a:rPr lang="en-IN" sz="2200" b="1"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An association rule is an unsupervised learning method which is used for finding the relationships between variables in the large database. </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It determines the set of items that occurs together in the dataset.</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Such as people who buy X item (suppose a bread) are also tend to purchase Y (Butter/Jam) item. </a:t>
            </a:r>
          </a:p>
          <a:p>
            <a:pPr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Times New Roman" panose="02020603050405020304" pitchFamily="18" charset="0"/>
                <a:cs typeface="Calibri" panose="020F0502020204030204" pitchFamily="34" charset="0"/>
              </a:rPr>
              <a:t>Below is the popular Association algorithm which come under unsupervised learning:</a:t>
            </a:r>
          </a:p>
          <a:p>
            <a:pPr lvl="1" algn="just">
              <a:spcBef>
                <a:spcPts val="300"/>
              </a:spcBef>
              <a:spcAft>
                <a:spcPts val="800"/>
              </a:spcAft>
              <a:buSzPts val="1000"/>
              <a:buFont typeface="Arial" panose="020B0604020202020204" pitchFamily="34" charset="0"/>
              <a:buChar char="•"/>
              <a:tabLst>
                <a:tab pos="457200" algn="l"/>
              </a:tabLst>
            </a:pPr>
            <a:r>
              <a:rPr lang="en-IN" sz="2200" b="0" i="0" dirty="0" err="1">
                <a:effectLst/>
                <a:latin typeface="Calibri" panose="020F0502020204030204" pitchFamily="34" charset="0"/>
                <a:cs typeface="Calibri" panose="020F0502020204030204" pitchFamily="34" charset="0"/>
              </a:rPr>
              <a:t>Apriori</a:t>
            </a:r>
            <a:r>
              <a:rPr lang="en-IN" sz="2200" b="0" i="0" dirty="0">
                <a:effectLst/>
                <a:latin typeface="Calibri" panose="020F0502020204030204" pitchFamily="34" charset="0"/>
                <a:cs typeface="Calibri" panose="020F0502020204030204" pitchFamily="34" charset="0"/>
              </a:rPr>
              <a:t> algorithm</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149585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668D-8D7C-44DD-A75B-08D4DA11EE43}"/>
              </a:ext>
            </a:extLst>
          </p:cNvPr>
          <p:cNvSpPr>
            <a:spLocks noGrp="1"/>
          </p:cNvSpPr>
          <p:nvPr>
            <p:ph sz="quarter" idx="1"/>
          </p:nvPr>
        </p:nvSpPr>
        <p:spPr>
          <a:xfrm>
            <a:off x="381000" y="381000"/>
            <a:ext cx="8534400" cy="6172200"/>
          </a:xfrm>
        </p:spPr>
        <p:txBody>
          <a:bodyPr>
            <a:normAutofit/>
          </a:bodyPr>
          <a:lstStyle/>
          <a:p>
            <a:pPr marL="617220" lvl="1" indent="-342900" algn="just">
              <a:lnSpc>
                <a:spcPts val="1875"/>
              </a:lnSpc>
              <a:spcBef>
                <a:spcPts val="300"/>
              </a:spcBef>
              <a:spcAft>
                <a:spcPts val="800"/>
              </a:spcAft>
              <a:buSzPts val="1000"/>
              <a:buFont typeface="Arial" panose="020B0604020202020204" pitchFamily="34" charset="0"/>
              <a:buChar char="•"/>
              <a:tabLst>
                <a:tab pos="457200" algn="l"/>
              </a:tabLst>
            </a:pP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74320" lvl="1" indent="0" algn="just">
              <a:lnSpc>
                <a:spcPts val="1875"/>
              </a:lnSpc>
              <a:spcBef>
                <a:spcPts val="300"/>
              </a:spcBef>
              <a:spcAft>
                <a:spcPts val="800"/>
              </a:spcAft>
              <a:buSzPts val="1000"/>
              <a:buNone/>
              <a:tabLst>
                <a:tab pos="457200" algn="l"/>
              </a:tabLst>
            </a:pPr>
            <a:r>
              <a:rPr lang="en-IN" sz="2200" b="1" dirty="0">
                <a:solidFill>
                  <a:srgbClr val="000000"/>
                </a:solidFill>
                <a:latin typeface="Calibri" panose="020F0502020204030204" pitchFamily="34" charset="0"/>
                <a:ea typeface="Calibri" panose="020F0502020204030204" pitchFamily="34" charset="0"/>
                <a:cs typeface="Calibri" panose="020F0502020204030204" pitchFamily="34" charset="0"/>
              </a:rPr>
              <a:t>Applications of unsupervised learning algorithms:</a:t>
            </a:r>
          </a:p>
          <a:p>
            <a:pPr lvl="1">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Fraud detection</a:t>
            </a:r>
          </a:p>
          <a:p>
            <a:pPr lvl="1">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Malware detection</a:t>
            </a:r>
          </a:p>
          <a:p>
            <a:pPr lvl="1">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Identification of human errors during data entry</a:t>
            </a:r>
          </a:p>
          <a:p>
            <a:pPr lvl="1">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Conducting accurate basket analysis, etc.</a:t>
            </a:r>
          </a:p>
          <a:p>
            <a:pPr marL="274320" lvl="1" indent="0" algn="just">
              <a:lnSpc>
                <a:spcPts val="1875"/>
              </a:lnSpc>
              <a:spcBef>
                <a:spcPts val="300"/>
              </a:spcBef>
              <a:spcAft>
                <a:spcPts val="800"/>
              </a:spcAft>
              <a:buSzPts val="1000"/>
              <a:buNone/>
              <a:tabLst>
                <a:tab pos="457200" algn="l"/>
              </a:tabLst>
            </a:pP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IN" dirty="0"/>
          </a:p>
        </p:txBody>
      </p:sp>
    </p:spTree>
    <p:extLst>
      <p:ext uri="{BB962C8B-B14F-4D97-AF65-F5344CB8AC3E}">
        <p14:creationId xmlns:p14="http://schemas.microsoft.com/office/powerpoint/2010/main" val="689844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0F0E-BE6C-4949-AEF0-5B11B2589822}"/>
              </a:ext>
            </a:extLst>
          </p:cNvPr>
          <p:cNvSpPr>
            <a:spLocks noGrp="1"/>
          </p:cNvSpPr>
          <p:nvPr>
            <p:ph sz="quarter" idx="1"/>
          </p:nvPr>
        </p:nvSpPr>
        <p:spPr>
          <a:xfrm>
            <a:off x="457200" y="381000"/>
            <a:ext cx="8229600" cy="6096000"/>
          </a:xfrm>
        </p:spPr>
        <p:txBody>
          <a:bodyPr>
            <a:normAutofit/>
          </a:bodyPr>
          <a:lstStyle/>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Advantages of Unsupervised Learning:</a:t>
            </a:r>
          </a:p>
          <a:p>
            <a:pPr lvl="0" algn="just">
              <a:spcBef>
                <a:spcPts val="300"/>
              </a:spcBef>
              <a:spcAft>
                <a:spcPts val="800"/>
              </a:spcAft>
              <a:buSzPts val="1000"/>
              <a:buFont typeface="Arial" panose="020B0604020202020204" pitchFamily="34" charset="0"/>
              <a:buChar char="•"/>
              <a:tabLst>
                <a:tab pos="457200" algn="l"/>
              </a:tabLst>
            </a:pPr>
            <a:r>
              <a:rPr lang="en-US" sz="2200" b="0" i="0" dirty="0">
                <a:effectLst/>
                <a:latin typeface="Calibri" panose="020F0502020204030204" pitchFamily="34" charset="0"/>
                <a:cs typeface="Calibri" panose="020F0502020204030204" pitchFamily="34" charset="0"/>
              </a:rPr>
              <a:t>Unsupervised learning solves the problem by learning the data and classifying it without any labels.</a:t>
            </a:r>
          </a:p>
          <a:p>
            <a:pPr algn="l" fontAlgn="base">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This type of learning is like human intelligence in some way as the model learns slowly and then calculates the result.</a:t>
            </a:r>
          </a:p>
          <a:p>
            <a:pPr marL="342900" lvl="0" indent="-342900" algn="just">
              <a:spcBef>
                <a:spcPts val="300"/>
              </a:spcBef>
              <a:spcAft>
                <a:spcPts val="800"/>
              </a:spcAft>
              <a:buSzPts val="1000"/>
              <a:buFont typeface="Courier New" panose="02070309020205020404" pitchFamily="49" charset="0"/>
              <a:buChar char="o"/>
              <a:tabLst>
                <a:tab pos="457200" algn="l"/>
              </a:tabLst>
            </a:pP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Disadvantages of Unsupervised Learning:</a:t>
            </a:r>
          </a:p>
          <a:p>
            <a:pPr lvl="0" algn="just">
              <a:spcBef>
                <a:spcPts val="300"/>
              </a:spcBef>
              <a:spcAft>
                <a:spcPts val="800"/>
              </a:spcAft>
              <a:buSzPts val="1000"/>
              <a:buFont typeface="Arial" panose="020B0604020202020204" pitchFamily="34" charset="0"/>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The result of the unsupervised learning algorithm might be less accurate as input data is not labelled, and algorithms do not know the exact output in advance.</a:t>
            </a:r>
          </a:p>
          <a:p>
            <a:pPr algn="just">
              <a:spcBef>
                <a:spcPts val="300"/>
              </a:spcBef>
              <a:spcAft>
                <a:spcPts val="800"/>
              </a:spcAft>
              <a:buSzPts val="1000"/>
              <a:buFont typeface="Arial" panose="020B0604020202020204" pitchFamily="34" charset="0"/>
              <a:buChar char="•"/>
              <a:tabLst>
                <a:tab pos="457200" algn="l"/>
              </a:tabLst>
            </a:pPr>
            <a:r>
              <a:rPr lang="en-US" sz="2200" b="0" i="0" dirty="0">
                <a:effectLst/>
                <a:latin typeface="Calibri" panose="020F0502020204030204" pitchFamily="34" charset="0"/>
                <a:cs typeface="Calibri" panose="020F0502020204030204" pitchFamily="34" charset="0"/>
              </a:rPr>
              <a:t>The more the features, the more the </a:t>
            </a:r>
            <a:r>
              <a:rPr lang="en-US" sz="2200" i="0" dirty="0">
                <a:effectLst/>
                <a:latin typeface="Calibri" panose="020F0502020204030204" pitchFamily="34" charset="0"/>
                <a:cs typeface="Calibri" panose="020F0502020204030204" pitchFamily="34" charset="0"/>
              </a:rPr>
              <a:t>complexity</a:t>
            </a:r>
            <a:r>
              <a:rPr lang="en-US" sz="2200" b="0" i="0" dirty="0">
                <a:effectLst/>
                <a:latin typeface="Calibri" panose="020F0502020204030204" pitchFamily="34" charset="0"/>
                <a:cs typeface="Calibri" panose="020F0502020204030204" pitchFamily="34" charset="0"/>
              </a:rPr>
              <a:t> increases.</a:t>
            </a:r>
          </a:p>
          <a:p>
            <a:pPr lvl="0" algn="just">
              <a:spcBef>
                <a:spcPts val="300"/>
              </a:spcBef>
              <a:spcAft>
                <a:spcPts val="800"/>
              </a:spcAft>
              <a:buSzPts val="1000"/>
              <a:buFont typeface="Arial" panose="020B0604020202020204" pitchFamily="34" charset="0"/>
              <a:buChar char="•"/>
              <a:tabLst>
                <a:tab pos="457200" algn="l"/>
              </a:tabLst>
            </a:pPr>
            <a:r>
              <a:rPr lang="en-US" sz="2200" b="0" i="0" dirty="0">
                <a:effectLst/>
                <a:latin typeface="Calibri" panose="020F0502020204030204" pitchFamily="34" charset="0"/>
                <a:cs typeface="Calibri" panose="020F0502020204030204" pitchFamily="34" charset="0"/>
              </a:rPr>
              <a:t>The learning phase of the algorithm might take a lot of time, as it analyses and calculates all possibilities.</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0402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668D-8D7C-44DD-A75B-08D4DA11EE43}"/>
              </a:ext>
            </a:extLst>
          </p:cNvPr>
          <p:cNvSpPr>
            <a:spLocks noGrp="1"/>
          </p:cNvSpPr>
          <p:nvPr>
            <p:ph sz="quarter" idx="1"/>
          </p:nvPr>
        </p:nvSpPr>
        <p:spPr>
          <a:xfrm>
            <a:off x="381000" y="381000"/>
            <a:ext cx="8305800" cy="6248400"/>
          </a:xfrm>
        </p:spPr>
        <p:txBody>
          <a:bodyPr/>
          <a:lstStyle/>
          <a:p>
            <a:pPr marL="0" indent="0" algn="just">
              <a:lnSpc>
                <a:spcPct val="107000"/>
              </a:lnSpc>
              <a:spcAft>
                <a:spcPts val="8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Reinforcement learning:</a:t>
            </a:r>
            <a:endPar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In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reinforcement learning,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network receives a logical or a real value after completion of a sequence, which defines whether the result is right or wrong. </a:t>
            </a:r>
          </a:p>
          <a:p>
            <a:pPr algn="just">
              <a:lnSpc>
                <a:spcPct val="107000"/>
              </a:lnSpc>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It is clear that this procedure should be more effective than unsupervised learning since the network receives specific criteria for problem-solving.</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training set consists of input patterns, after completion a value is returned to the network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indicating whether the result was right or wrong.</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Reinforcement Learning is defined as a Machine Learning method that is concerned with how software agents should take actions in an environment.</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8725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ep Reinforcement Learning method">
            <a:extLst>
              <a:ext uri="{FF2B5EF4-FFF2-40B4-BE49-F238E27FC236}">
                <a16:creationId xmlns:a16="http://schemas.microsoft.com/office/drawing/2014/main" id="{D3CD4ED6-41F6-45C5-B0FE-72449EC8A115}"/>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820025" cy="5267325"/>
          </a:xfrm>
          <a:prstGeom prst="rect">
            <a:avLst/>
          </a:prstGeom>
          <a:noFill/>
          <a:ln>
            <a:noFill/>
          </a:ln>
        </p:spPr>
      </p:pic>
    </p:spTree>
    <p:extLst>
      <p:ext uri="{BB962C8B-B14F-4D97-AF65-F5344CB8AC3E}">
        <p14:creationId xmlns:p14="http://schemas.microsoft.com/office/powerpoint/2010/main" val="31804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534400" cy="6248400"/>
          </a:xfrm>
        </p:spPr>
        <p:txBody>
          <a:bodyPr>
            <a:normAutofit lnSpcReduction="10000"/>
          </a:bodyPr>
          <a:lstStyle/>
          <a:p>
            <a:pPr marL="0" indent="0">
              <a:lnSpc>
                <a:spcPct val="107000"/>
              </a:lnSpc>
              <a:spcAft>
                <a:spcPts val="8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Some important terms used in Reinforcement AI:</a:t>
            </a:r>
            <a:endParaRPr lang="en-IN" sz="2200" b="1" dirty="0">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Agent():</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 entity that can perceive/explore the environment and act upon it.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Environment():</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 situation in which an agent is present or surrounded by. In RL, we assume the stochastic environment, which means it is random in nature.</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Action():</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Actions are the moves taken by an agent within the environment.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State():</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State is a situation returned by the environment after each action taken by the agent.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Reward():</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 feedback returned to the agent from the environment to evaluate the action of the agent.</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Policy():</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Policy is a strategy applied by the agent for the next action based on the current state.</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a:spcBef>
                <a:spcPts val="300"/>
              </a:spcBef>
              <a:spcAft>
                <a:spcPts val="800"/>
              </a:spcAft>
              <a:buSzPts val="1000"/>
              <a:buFont typeface="Arial" panose="020B0604020202020204" pitchFamily="34" charset="0"/>
              <a:buChar char="•"/>
              <a:tabLst>
                <a:tab pos="457200" algn="l"/>
              </a:tabLst>
            </a:pPr>
            <a:r>
              <a:rPr lang="en-IN" sz="2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Value():</a:t>
            </a:r>
            <a:r>
              <a:rPr lang="en-IN"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It is expected long-term retuned with the discount factor and opposite to the short-term reward.</a:t>
            </a:r>
            <a:endParaRPr lang="en-IN"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24381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F4970-327A-4CA9-89DA-B1DB16E54403}"/>
              </a:ext>
            </a:extLst>
          </p:cNvPr>
          <p:cNvSpPr>
            <a:spLocks noGrp="1"/>
          </p:cNvSpPr>
          <p:nvPr>
            <p:ph sz="quarter" idx="1"/>
          </p:nvPr>
        </p:nvSpPr>
        <p:spPr>
          <a:xfrm>
            <a:off x="304800" y="304800"/>
            <a:ext cx="8458200" cy="6324600"/>
          </a:xfrm>
        </p:spPr>
        <p:txBody>
          <a:bodyPr>
            <a:normAutofit/>
          </a:bodyPr>
          <a:lstStyle/>
          <a:p>
            <a:pPr marL="0" indent="0" algn="ctr">
              <a:lnSpc>
                <a:spcPct val="115000"/>
              </a:lnSpc>
              <a:buNone/>
            </a:pPr>
            <a:r>
              <a:rPr lang="en-US" sz="2400" b="1" dirty="0">
                <a:effectLst/>
                <a:latin typeface="Calibri" panose="020F0502020204030204" pitchFamily="34" charset="0"/>
                <a:cs typeface="Calibri" panose="020F0502020204030204" pitchFamily="34" charset="0"/>
              </a:rPr>
              <a:t>Fundamentals on Learning and training samples</a:t>
            </a:r>
          </a:p>
          <a:p>
            <a:pPr marL="0" indent="0">
              <a:lnSpc>
                <a:spcPct val="115000"/>
              </a:lnSpc>
              <a:buNone/>
            </a:pPr>
            <a:r>
              <a:rPr lang="en-US" sz="2200" b="1" dirty="0">
                <a:latin typeface="Calibri" panose="020F0502020204030204" pitchFamily="34" charset="0"/>
                <a:cs typeface="Calibri" panose="020F0502020204030204" pitchFamily="34" charset="0"/>
              </a:rPr>
              <a:t>Introduction to Learning:</a:t>
            </a:r>
            <a:endParaRPr lang="en-US" sz="2200" b="1" dirty="0">
              <a:effectLst/>
              <a:latin typeface="Calibri" panose="020F0502020204030204" pitchFamily="34" charset="0"/>
              <a:cs typeface="Calibri" panose="020F0502020204030204" pitchFamily="34" charset="0"/>
            </a:endParaRPr>
          </a:p>
          <a:p>
            <a:pPr algn="just"/>
            <a:r>
              <a:rPr lang="en-US" sz="2200" b="0" i="0" dirty="0">
                <a:solidFill>
                  <a:srgbClr val="222222"/>
                </a:solidFill>
                <a:effectLst/>
                <a:latin typeface="Calibri" panose="020F0502020204030204" pitchFamily="34" charset="0"/>
                <a:cs typeface="Calibri" panose="020F0502020204030204" pitchFamily="34" charset="0"/>
              </a:rPr>
              <a:t>The primary significance for a neural network is the ability of the network to learn from its environment and to improve its performance through learning. </a:t>
            </a:r>
          </a:p>
          <a:p>
            <a:pPr algn="just"/>
            <a:r>
              <a:rPr lang="en-US" sz="2200" b="0" i="0" dirty="0">
                <a:solidFill>
                  <a:srgbClr val="222222"/>
                </a:solidFill>
                <a:effectLst/>
                <a:latin typeface="Calibri" panose="020F0502020204030204" pitchFamily="34" charset="0"/>
                <a:cs typeface="Calibri" panose="020F0502020204030204" pitchFamily="34" charset="0"/>
              </a:rPr>
              <a:t>The network becomes more knowledgeable about its environment after each iteration of the learning process.</a:t>
            </a:r>
          </a:p>
          <a:p>
            <a:pPr algn="just"/>
            <a:r>
              <a:rPr lang="en-US" sz="2200" b="0" i="0" dirty="0">
                <a:solidFill>
                  <a:srgbClr val="222222"/>
                </a:solidFill>
                <a:effectLst/>
                <a:latin typeface="Calibri" panose="020F0502020204030204" pitchFamily="34" charset="0"/>
                <a:cs typeface="Calibri" panose="020F0502020204030204" pitchFamily="34" charset="0"/>
              </a:rPr>
              <a:t>The type of learning is determined by the way the parameter changes take place. </a:t>
            </a:r>
          </a:p>
          <a:p>
            <a:pPr algn="just"/>
            <a:r>
              <a:rPr lang="en-US" sz="2200" b="0" i="0" dirty="0">
                <a:solidFill>
                  <a:srgbClr val="222222"/>
                </a:solidFill>
                <a:effectLst/>
                <a:latin typeface="Calibri" panose="020F0502020204030204" pitchFamily="34" charset="0"/>
                <a:cs typeface="Calibri" panose="020F0502020204030204" pitchFamily="34" charset="0"/>
              </a:rPr>
              <a:t>The </a:t>
            </a:r>
            <a:r>
              <a:rPr lang="en-US" sz="2200" b="1" i="0" dirty="0">
                <a:solidFill>
                  <a:srgbClr val="222222"/>
                </a:solidFill>
                <a:effectLst/>
                <a:latin typeface="Calibri" panose="020F0502020204030204" pitchFamily="34" charset="0"/>
                <a:cs typeface="Calibri" panose="020F0502020204030204" pitchFamily="34" charset="0"/>
              </a:rPr>
              <a:t>learning process</a:t>
            </a:r>
            <a:r>
              <a:rPr lang="en-US" sz="2200" i="0" dirty="0">
                <a:solidFill>
                  <a:srgbClr val="222222"/>
                </a:solidFill>
                <a:effectLst/>
                <a:latin typeface="Calibri" panose="020F0502020204030204" pitchFamily="34" charset="0"/>
                <a:cs typeface="Calibri" panose="020F0502020204030204" pitchFamily="34" charset="0"/>
              </a:rPr>
              <a:t> implies </a:t>
            </a:r>
            <a:r>
              <a:rPr lang="en-US" sz="2200" b="0" i="0" dirty="0">
                <a:solidFill>
                  <a:srgbClr val="222222"/>
                </a:solidFill>
                <a:effectLst/>
                <a:latin typeface="Calibri" panose="020F0502020204030204" pitchFamily="34" charset="0"/>
                <a:cs typeface="Calibri" panose="020F0502020204030204" pitchFamily="34" charset="0"/>
              </a:rPr>
              <a:t>the following sequence of events:</a:t>
            </a:r>
          </a:p>
          <a:p>
            <a:pPr lvl="1" algn="just"/>
            <a:r>
              <a:rPr lang="en-US" sz="2200" b="0" i="0" dirty="0">
                <a:solidFill>
                  <a:srgbClr val="222222"/>
                </a:solidFill>
                <a:effectLst/>
                <a:latin typeface="Calibri" panose="020F0502020204030204" pitchFamily="34" charset="0"/>
                <a:cs typeface="Calibri" panose="020F0502020204030204" pitchFamily="34" charset="0"/>
              </a:rPr>
              <a:t>The neural network is stimulated by an environment.</a:t>
            </a:r>
          </a:p>
          <a:p>
            <a:pPr lvl="1" algn="just"/>
            <a:r>
              <a:rPr lang="en-US" sz="2200" b="0" i="0" dirty="0">
                <a:solidFill>
                  <a:srgbClr val="222222"/>
                </a:solidFill>
                <a:effectLst/>
                <a:latin typeface="Calibri" panose="020F0502020204030204" pitchFamily="34" charset="0"/>
                <a:cs typeface="Calibri" panose="020F0502020204030204" pitchFamily="34" charset="0"/>
              </a:rPr>
              <a:t>The neural network undergoes changes in its parameters as a result of this stimulation.</a:t>
            </a:r>
          </a:p>
          <a:p>
            <a:pPr lvl="1" algn="just"/>
            <a:r>
              <a:rPr lang="en-US" sz="2200" b="0" i="0" dirty="0">
                <a:solidFill>
                  <a:srgbClr val="222222"/>
                </a:solidFill>
                <a:effectLst/>
                <a:latin typeface="Calibri" panose="020F0502020204030204" pitchFamily="34" charset="0"/>
                <a:cs typeface="Calibri" panose="020F0502020204030204" pitchFamily="34" charset="0"/>
              </a:rPr>
              <a:t>The neural network responds in a new way to the environment because of the changes that have occurred in its internal structure.</a:t>
            </a:r>
          </a:p>
          <a:p>
            <a:pPr marL="0" indent="0">
              <a:buNone/>
            </a:pPr>
            <a:endParaRPr lang="en-IN" dirty="0"/>
          </a:p>
        </p:txBody>
      </p:sp>
    </p:spTree>
    <p:extLst>
      <p:ext uri="{BB962C8B-B14F-4D97-AF65-F5344CB8AC3E}">
        <p14:creationId xmlns:p14="http://schemas.microsoft.com/office/powerpoint/2010/main" val="95370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19012D-9E24-4787-94F6-5BF6D66190D2}"/>
              </a:ext>
            </a:extLst>
          </p:cNvPr>
          <p:cNvSpPr>
            <a:spLocks noGrp="1"/>
          </p:cNvSpPr>
          <p:nvPr>
            <p:ph sz="quarter" idx="1"/>
          </p:nvPr>
        </p:nvSpPr>
        <p:spPr>
          <a:xfrm>
            <a:off x="381000" y="304800"/>
            <a:ext cx="8534400" cy="6019800"/>
          </a:xfrm>
        </p:spPr>
        <p:txBody>
          <a:bodyPr>
            <a:normAutofit fontScale="70000" lnSpcReduction="20000"/>
          </a:bodyPr>
          <a:lstStyle/>
          <a:p>
            <a:pPr marL="0" indent="0">
              <a:lnSpc>
                <a:spcPct val="120000"/>
              </a:lnSpc>
              <a:spcAft>
                <a:spcPts val="600"/>
              </a:spcAft>
              <a:buNone/>
            </a:pPr>
            <a:r>
              <a:rPr lang="en-IN" sz="3000" b="1" dirty="0">
                <a:effectLst/>
                <a:latin typeface="Calibri" panose="020F0502020204030204" pitchFamily="34" charset="0"/>
                <a:ea typeface="Times New Roman" panose="02020603050405020304" pitchFamily="18" charset="0"/>
                <a:cs typeface="Calibri" panose="020F0502020204030204" pitchFamily="34" charset="0"/>
              </a:rPr>
              <a:t>How Reinforcement Learning works?</a:t>
            </a:r>
            <a:endParaRPr lang="en-IN" sz="3000" dirty="0">
              <a:effectLst/>
              <a:latin typeface="Calibri" panose="020F0502020204030204" pitchFamily="34" charset="0"/>
              <a:ea typeface="Calibri" panose="020F0502020204030204" pitchFamily="34" charset="0"/>
              <a:cs typeface="Calibri" panose="020F0502020204030204" pitchFamily="34" charset="0"/>
            </a:endParaRPr>
          </a:p>
          <a:p>
            <a:pPr>
              <a:lnSpc>
                <a:spcPct val="120000"/>
              </a:lnSpc>
              <a:spcAft>
                <a:spcPts val="800"/>
              </a:spcAft>
            </a:pPr>
            <a:r>
              <a:rPr lang="en-IN" sz="3000" dirty="0">
                <a:effectLst/>
                <a:latin typeface="Calibri" panose="020F0502020204030204" pitchFamily="34" charset="0"/>
                <a:ea typeface="Times New Roman" panose="02020603050405020304" pitchFamily="18" charset="0"/>
                <a:cs typeface="Calibri" panose="020F0502020204030204" pitchFamily="34" charset="0"/>
              </a:rPr>
              <a:t>Consider the scenario of teaching new tricks to your cat</a:t>
            </a:r>
            <a:endParaRPr lang="en-IN" sz="3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As cat doesn’t understand English or any other human language, we can’t tell her directly what to do. </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Your cat is an agent that is exposed to the environment, it is your house. </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An example of a state could be your cat sitting, and you use a specific word in for cat to walk.</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Our agent reacts by performing an action transition from one “state” to another “state.”</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For example, your cat goes from sitting to walking.</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The reaction of an agent is an action, and the policy is a method of selecting an action given a state in expectation of better outcomes.</a:t>
            </a:r>
          </a:p>
          <a:p>
            <a:pPr marL="342900" lvl="0" indent="-342900" algn="l">
              <a:lnSpc>
                <a:spcPct val="120000"/>
              </a:lnSpc>
              <a:spcAft>
                <a:spcPts val="800"/>
              </a:spcAft>
              <a:buSzPts val="1000"/>
              <a:buFont typeface="Symbol" panose="05050102010706020507" pitchFamily="18" charset="2"/>
              <a:buChar char=""/>
              <a:tabLst>
                <a:tab pos="457200" algn="l"/>
              </a:tabLst>
            </a:pPr>
            <a:r>
              <a:rPr lang="en-IN" sz="3000" dirty="0">
                <a:effectLst/>
                <a:latin typeface="Calibri" panose="020F0502020204030204" pitchFamily="34" charset="0"/>
                <a:ea typeface="Calibri" panose="020F0502020204030204" pitchFamily="34" charset="0"/>
                <a:cs typeface="Calibri" panose="020F0502020204030204" pitchFamily="34" charset="0"/>
              </a:rPr>
              <a:t>After the transition, they may get a reward (fish) or penalty in return.</a:t>
            </a:r>
          </a:p>
          <a:p>
            <a:pPr marL="0" indent="0">
              <a:buNone/>
            </a:pPr>
            <a:endParaRPr lang="en-IN" dirty="0"/>
          </a:p>
        </p:txBody>
      </p:sp>
    </p:spTree>
    <p:extLst>
      <p:ext uri="{BB962C8B-B14F-4D97-AF65-F5344CB8AC3E}">
        <p14:creationId xmlns:p14="http://schemas.microsoft.com/office/powerpoint/2010/main" val="135403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inforcement Learning works">
            <a:extLst>
              <a:ext uri="{FF2B5EF4-FFF2-40B4-BE49-F238E27FC236}">
                <a16:creationId xmlns:a16="http://schemas.microsoft.com/office/drawing/2014/main" id="{BD7F86F0-1D2A-4F6B-AA32-5091C02833FF}"/>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152400"/>
            <a:ext cx="7576457" cy="5867400"/>
          </a:xfrm>
          <a:prstGeom prst="rect">
            <a:avLst/>
          </a:prstGeom>
          <a:noFill/>
          <a:ln>
            <a:noFill/>
          </a:ln>
        </p:spPr>
      </p:pic>
    </p:spTree>
    <p:extLst>
      <p:ext uri="{BB962C8B-B14F-4D97-AF65-F5344CB8AC3E}">
        <p14:creationId xmlns:p14="http://schemas.microsoft.com/office/powerpoint/2010/main" val="363359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3DCAF-F5EC-40DF-B1B8-CF23F6FFFC02}"/>
              </a:ext>
            </a:extLst>
          </p:cNvPr>
          <p:cNvSpPr>
            <a:spLocks noGrp="1"/>
          </p:cNvSpPr>
          <p:nvPr>
            <p:ph sz="quarter" idx="1"/>
          </p:nvPr>
        </p:nvSpPr>
        <p:spPr>
          <a:xfrm>
            <a:off x="457200" y="228600"/>
            <a:ext cx="8534400" cy="5943600"/>
          </a:xfrm>
        </p:spPr>
        <p:txBody>
          <a:bodyPr>
            <a:normAutofit/>
          </a:bodyPr>
          <a:lstStyle/>
          <a:p>
            <a:pPr marL="0" indent="0" algn="l">
              <a:lnSpc>
                <a:spcPts val="3000"/>
              </a:lnSpc>
              <a:spcAft>
                <a:spcPts val="6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Types of Reinforcement machine learning algorithms:</a:t>
            </a: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algn="l"/>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Two kinds of reinforcement learning methods are:</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l">
              <a:lnSpc>
                <a:spcPts val="1575"/>
              </a:lnSpc>
              <a:spcBef>
                <a:spcPts val="1800"/>
              </a:spcBef>
              <a:spcAft>
                <a:spcPts val="6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Positive:</a:t>
            </a:r>
            <a:endParaRPr lang="en-IN" sz="22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It is defined as an event, that occurs because of specific behaviour. </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It increases the strength and the frequency of the behaviour and impacts positively on the action taken by the agent.</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This type of Reinforcement helps you to maximize performance and sustain change for a more extended period. </a:t>
            </a:r>
          </a:p>
          <a:p>
            <a:pPr marL="0" indent="0" algn="l">
              <a:lnSpc>
                <a:spcPts val="1575"/>
              </a:lnSpc>
              <a:spcBef>
                <a:spcPts val="1800"/>
              </a:spcBef>
              <a:spcAft>
                <a:spcPts val="600"/>
              </a:spcAft>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Negative:</a:t>
            </a:r>
            <a:endParaRPr lang="en-IN" sz="22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Negative Reinforcement is defined as behaviour that occurs because of a negative condition which should have stopped or avoided. </a:t>
            </a:r>
          </a:p>
          <a:p>
            <a:pPr marL="0" indent="0">
              <a:buNone/>
            </a:pPr>
            <a:endParaRPr lang="en-IN" dirty="0"/>
          </a:p>
        </p:txBody>
      </p:sp>
    </p:spTree>
    <p:extLst>
      <p:ext uri="{BB962C8B-B14F-4D97-AF65-F5344CB8AC3E}">
        <p14:creationId xmlns:p14="http://schemas.microsoft.com/office/powerpoint/2010/main" val="1381536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DEDCD-EAAB-40C9-B56D-79E0073E1532}"/>
              </a:ext>
            </a:extLst>
          </p:cNvPr>
          <p:cNvSpPr>
            <a:spLocks noGrp="1"/>
          </p:cNvSpPr>
          <p:nvPr>
            <p:ph sz="quarter" idx="1"/>
          </p:nvPr>
        </p:nvSpPr>
        <p:spPr>
          <a:xfrm>
            <a:off x="457200" y="381000"/>
            <a:ext cx="8229600" cy="5638800"/>
          </a:xfrm>
        </p:spPr>
        <p:txBody>
          <a:bodyPr/>
          <a:lstStyle/>
          <a:p>
            <a:pPr marL="0" indent="0" algn="just">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Reinforcement Learning Algorithms:</a:t>
            </a:r>
          </a:p>
          <a:p>
            <a:pPr marL="0" indent="0" algn="just">
              <a:buNone/>
            </a:pP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The main used algorithms are:</a:t>
            </a:r>
          </a:p>
          <a:p>
            <a:pPr marL="617220" lvl="1" indent="-342900">
              <a:lnSpc>
                <a:spcPct val="107000"/>
              </a:lnSpc>
              <a:spcAft>
                <a:spcPts val="800"/>
              </a:spcAft>
              <a:buSzPts val="1000"/>
              <a:buFont typeface="Symbol" panose="05050102010706020507" pitchFamily="18" charset="2"/>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Q-Learning</a:t>
            </a:r>
          </a:p>
          <a:p>
            <a:pPr marL="617220" lvl="1" indent="-342900">
              <a:lnSpc>
                <a:spcPct val="107000"/>
              </a:lnSpc>
              <a:spcAft>
                <a:spcPts val="800"/>
              </a:spcAft>
              <a:buSzPts val="1000"/>
              <a:buFont typeface="Symbol" panose="05050102010706020507" pitchFamily="18" charset="2"/>
              <a:buChar char=""/>
              <a:tabLst>
                <a:tab pos="457200" algn="l"/>
              </a:tabLst>
            </a:pPr>
            <a:r>
              <a:rPr lang="en-IN" sz="2200" dirty="0">
                <a:latin typeface="Calibri" panose="020F0502020204030204" pitchFamily="34" charset="0"/>
                <a:ea typeface="Calibri" panose="020F0502020204030204" pitchFamily="34" charset="0"/>
                <a:cs typeface="Calibri" panose="020F0502020204030204" pitchFamily="34" charset="0"/>
              </a:rPr>
              <a:t>S</a:t>
            </a:r>
            <a:r>
              <a:rPr lang="en-IN" sz="2200" dirty="0">
                <a:effectLst/>
                <a:latin typeface="Calibri" panose="020F0502020204030204" pitchFamily="34" charset="0"/>
                <a:ea typeface="Calibri" panose="020F0502020204030204" pitchFamily="34" charset="0"/>
                <a:cs typeface="Calibri" panose="020F0502020204030204" pitchFamily="34" charset="0"/>
              </a:rPr>
              <a:t>tate-Action-Reward-State-Action algorithm (</a:t>
            </a:r>
            <a:r>
              <a:rPr lang="en-IN" sz="2200" b="1" spc="-25" dirty="0">
                <a:effectLst/>
                <a:latin typeface="Calibri" panose="020F0502020204030204" pitchFamily="34" charset="0"/>
                <a:ea typeface="Calibri" panose="020F0502020204030204" pitchFamily="34" charset="0"/>
                <a:cs typeface="Calibri" panose="020F0502020204030204" pitchFamily="34" charset="0"/>
              </a:rPr>
              <a:t>SARSA</a:t>
            </a:r>
            <a:r>
              <a:rPr lang="en-IN" sz="2200" dirty="0">
                <a:effectLst/>
                <a:latin typeface="Calibri" panose="020F0502020204030204" pitchFamily="34" charset="0"/>
                <a:ea typeface="Calibri" panose="020F0502020204030204" pitchFamily="34" charset="0"/>
                <a:cs typeface="Calibri" panose="020F0502020204030204" pitchFamily="34" charset="0"/>
              </a:rPr>
              <a:t>)</a:t>
            </a:r>
          </a:p>
          <a:p>
            <a:pPr marL="617220" lvl="1" indent="-342900">
              <a:lnSpc>
                <a:spcPct val="107000"/>
              </a:lnSpc>
              <a:spcAft>
                <a:spcPts val="800"/>
              </a:spcAft>
              <a:buSzPts val="1000"/>
              <a:buFont typeface="Symbol" panose="05050102010706020507" pitchFamily="18" charset="2"/>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Monte </a:t>
            </a:r>
            <a:r>
              <a:rPr lang="en-IN" sz="2200" dirty="0" err="1">
                <a:effectLst/>
                <a:latin typeface="Calibri" panose="020F0502020204030204" pitchFamily="34" charset="0"/>
                <a:ea typeface="Calibri" panose="020F0502020204030204" pitchFamily="34" charset="0"/>
                <a:cs typeface="Calibri" panose="020F0502020204030204" pitchFamily="34" charset="0"/>
              </a:rPr>
              <a:t>carlo</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2200" dirty="0">
                <a:effectLst/>
                <a:latin typeface="Calibri" panose="020F0502020204030204" pitchFamily="34" charset="0"/>
                <a:ea typeface="Calibri" panose="020F0502020204030204" pitchFamily="34" charset="0"/>
                <a:cs typeface="Calibri" panose="020F0502020204030204" pitchFamily="34" charset="0"/>
              </a:rPr>
              <a:t>Deep Q network</a:t>
            </a:r>
          </a:p>
          <a:p>
            <a:endParaRPr lang="en-IN" dirty="0"/>
          </a:p>
        </p:txBody>
      </p:sp>
    </p:spTree>
    <p:extLst>
      <p:ext uri="{BB962C8B-B14F-4D97-AF65-F5344CB8AC3E}">
        <p14:creationId xmlns:p14="http://schemas.microsoft.com/office/powerpoint/2010/main" val="1028199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305800" cy="6400800"/>
          </a:xfrm>
        </p:spPr>
        <p:txBody>
          <a:bodyPr>
            <a:normAutofit/>
          </a:bodyPr>
          <a:lstStyle/>
          <a:p>
            <a:pPr marL="0" indent="0">
              <a:buNone/>
            </a:pPr>
            <a:endParaRPr lang="en-US" sz="2200" b="1" dirty="0">
              <a:latin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cs typeface="Calibri" panose="020F0502020204030204" pitchFamily="34" charset="0"/>
              </a:rPr>
              <a:t>Applications of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Reinforcement learning:</a:t>
            </a:r>
            <a:r>
              <a:rPr lang="en-US" sz="2200" dirty="0">
                <a:latin typeface="Calibri" panose="020F0502020204030204" pitchFamily="34" charset="0"/>
                <a:cs typeface="Calibri" panose="020F0502020204030204" pitchFamily="34" charset="0"/>
              </a:rPr>
              <a:t> </a:t>
            </a:r>
          </a:p>
          <a:p>
            <a:r>
              <a:rPr lang="en-IN" sz="2200" i="0" dirty="0">
                <a:solidFill>
                  <a:srgbClr val="292929"/>
                </a:solidFill>
                <a:effectLst/>
                <a:latin typeface="Calibri" panose="020F0502020204030204" pitchFamily="34" charset="0"/>
                <a:cs typeface="Calibri" panose="020F0502020204030204" pitchFamily="34" charset="0"/>
              </a:rPr>
              <a:t>Traffic Light Control</a:t>
            </a:r>
            <a:endParaRPr lang="en-US" sz="2200" i="0" dirty="0">
              <a:solidFill>
                <a:srgbClr val="292929"/>
              </a:solidFill>
              <a:effectLst/>
              <a:latin typeface="Calibri" panose="020F0502020204030204" pitchFamily="34" charset="0"/>
              <a:cs typeface="Calibri" panose="020F0502020204030204" pitchFamily="34" charset="0"/>
            </a:endParaRPr>
          </a:p>
          <a:p>
            <a:r>
              <a:rPr lang="en-IN" sz="2200" i="0" dirty="0">
                <a:solidFill>
                  <a:srgbClr val="292929"/>
                </a:solidFill>
                <a:effectLst/>
                <a:latin typeface="Calibri" panose="020F0502020204030204" pitchFamily="34" charset="0"/>
                <a:cs typeface="Calibri" panose="020F0502020204030204" pitchFamily="34" charset="0"/>
              </a:rPr>
              <a:t>Robotics</a:t>
            </a:r>
            <a:endParaRPr lang="en-US" sz="2200" dirty="0">
              <a:solidFill>
                <a:srgbClr val="292929"/>
              </a:solidFill>
              <a:latin typeface="Calibri" panose="020F0502020204030204" pitchFamily="34" charset="0"/>
              <a:cs typeface="Calibri" panose="020F0502020204030204" pitchFamily="34" charset="0"/>
            </a:endParaRPr>
          </a:p>
          <a:p>
            <a:r>
              <a:rPr lang="en-US" sz="2200" dirty="0">
                <a:solidFill>
                  <a:srgbClr val="292929"/>
                </a:solidFill>
                <a:latin typeface="Calibri" panose="020F0502020204030204" pitchFamily="34" charset="0"/>
                <a:cs typeface="Calibri" panose="020F0502020204030204" pitchFamily="34" charset="0"/>
              </a:rPr>
              <a:t>Games</a:t>
            </a:r>
          </a:p>
          <a:p>
            <a:r>
              <a:rPr lang="en-US" sz="2200" dirty="0">
                <a:solidFill>
                  <a:srgbClr val="292929"/>
                </a:solidFill>
                <a:latin typeface="Calibri" panose="020F0502020204030204" pitchFamily="34" charset="0"/>
                <a:cs typeface="Calibri" panose="020F0502020204030204" pitchFamily="34" charset="0"/>
              </a:rPr>
              <a:t>Healthcare</a:t>
            </a:r>
          </a:p>
          <a:p>
            <a:r>
              <a:rPr lang="en-US" sz="2200" dirty="0">
                <a:solidFill>
                  <a:srgbClr val="292929"/>
                </a:solidFill>
                <a:latin typeface="Calibri" panose="020F0502020204030204" pitchFamily="34" charset="0"/>
                <a:cs typeface="Calibri" panose="020F0502020204030204" pitchFamily="34" charset="0"/>
              </a:rPr>
              <a:t>Finance</a:t>
            </a:r>
          </a:p>
          <a:p>
            <a:r>
              <a:rPr lang="en-US" sz="2200" dirty="0">
                <a:solidFill>
                  <a:srgbClr val="292929"/>
                </a:solidFill>
                <a:latin typeface="Calibri" panose="020F0502020204030204" pitchFamily="34" charset="0"/>
                <a:cs typeface="Calibri" panose="020F0502020204030204" pitchFamily="34" charset="0"/>
              </a:rPr>
              <a:t>Image processing</a:t>
            </a:r>
          </a:p>
          <a:p>
            <a:r>
              <a:rPr lang="en-US" sz="2200" dirty="0">
                <a:solidFill>
                  <a:srgbClr val="292929"/>
                </a:solidFill>
                <a:latin typeface="Calibri" panose="020F0502020204030204" pitchFamily="34" charset="0"/>
                <a:cs typeface="Calibri" panose="020F0502020204030204" pitchFamily="34" charset="0"/>
              </a:rPr>
              <a:t>Marketing</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580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7CC40-67F7-4015-9F2A-932DD1141264}"/>
              </a:ext>
            </a:extLst>
          </p:cNvPr>
          <p:cNvSpPr>
            <a:spLocks noGrp="1"/>
          </p:cNvSpPr>
          <p:nvPr>
            <p:ph sz="quarter" idx="1"/>
          </p:nvPr>
        </p:nvSpPr>
        <p:spPr>
          <a:xfrm>
            <a:off x="457200" y="304800"/>
            <a:ext cx="8229600" cy="6096000"/>
          </a:xfrm>
        </p:spPr>
        <p:txBody>
          <a:bodyPr>
            <a:normAutofit/>
          </a:bodyPr>
          <a:lstStyle/>
          <a:p>
            <a:pPr marL="0" indent="0" algn="just">
              <a:buNone/>
            </a:pPr>
            <a:r>
              <a:rPr lang="en-IN" sz="2200" b="1" dirty="0">
                <a:latin typeface="Calibri" panose="020F0502020204030204" pitchFamily="34" charset="0"/>
                <a:ea typeface="Times New Roman" panose="02020603050405020304" pitchFamily="18" charset="0"/>
                <a:cs typeface="Calibri" panose="020F0502020204030204" pitchFamily="34" charset="0"/>
              </a:rPr>
              <a:t>A</a:t>
            </a:r>
            <a:r>
              <a:rPr lang="en-IN" sz="2200" b="1" dirty="0">
                <a:effectLst/>
                <a:latin typeface="Calibri" panose="020F0502020204030204" pitchFamily="34" charset="0"/>
                <a:ea typeface="Times New Roman" panose="02020603050405020304" pitchFamily="18" charset="0"/>
                <a:cs typeface="Calibri" panose="020F0502020204030204" pitchFamily="34" charset="0"/>
              </a:rPr>
              <a:t>dvantages of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Reinforcement learning</a:t>
            </a:r>
            <a:r>
              <a:rPr lang="en-IN" sz="2200" b="1" dirty="0">
                <a:effectLst/>
                <a:latin typeface="Calibri" panose="020F0502020204030204" pitchFamily="34" charset="0"/>
                <a:ea typeface="Times New Roman" panose="02020603050405020304" pitchFamily="18" charset="0"/>
                <a:cs typeface="Calibri" panose="020F0502020204030204" pitchFamily="34" charset="0"/>
              </a:rPr>
              <a:t>:</a:t>
            </a:r>
          </a:p>
          <a:p>
            <a:pPr algn="just"/>
            <a:r>
              <a:rPr lang="en-US" sz="2200" b="0" i="0" dirty="0">
                <a:effectLst/>
                <a:latin typeface="Calibri" panose="020F0502020204030204" pitchFamily="34" charset="0"/>
                <a:cs typeface="Calibri" panose="020F0502020204030204" pitchFamily="34" charset="0"/>
              </a:rPr>
              <a:t>Reinforcement learning can be used to solve very complex problems that cannot be solved by conventional techniques.</a:t>
            </a:r>
          </a:p>
          <a:p>
            <a:pPr algn="just"/>
            <a:r>
              <a:rPr lang="en-US" sz="2200" b="0" i="0" dirty="0">
                <a:effectLst/>
                <a:latin typeface="Calibri" panose="020F0502020204030204" pitchFamily="34" charset="0"/>
                <a:cs typeface="Calibri" panose="020F0502020204030204" pitchFamily="34" charset="0"/>
              </a:rPr>
              <a:t>Once an error is corrected by the model, the chances of occurring the same error are very less.</a:t>
            </a:r>
            <a:endParaRPr lang="en-IN" sz="2200" b="1" i="0" dirty="0">
              <a:latin typeface="Calibri" panose="020F0502020204030204" pitchFamily="34" charset="0"/>
              <a:cs typeface="Calibri" panose="020F0502020204030204" pitchFamily="34" charset="0"/>
            </a:endParaRPr>
          </a:p>
          <a:p>
            <a:pPr algn="just"/>
            <a:r>
              <a:rPr lang="en-US" sz="2200" b="0" i="0" dirty="0">
                <a:effectLst/>
                <a:latin typeface="Calibri" panose="020F0502020204030204" pitchFamily="34" charset="0"/>
                <a:cs typeface="Calibri" panose="020F0502020204030204" pitchFamily="34" charset="0"/>
              </a:rPr>
              <a:t>In the absence of a training dataset, it is bound to learn from its experience.</a:t>
            </a:r>
          </a:p>
          <a:p>
            <a:pPr marL="0" indent="0" algn="just">
              <a:buNone/>
            </a:pP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buNone/>
            </a:pPr>
            <a:r>
              <a:rPr lang="en-IN" sz="2200" b="1" dirty="0">
                <a:latin typeface="Calibri" panose="020F0502020204030204" pitchFamily="34" charset="0"/>
                <a:ea typeface="Times New Roman" panose="02020603050405020304" pitchFamily="18" charset="0"/>
                <a:cs typeface="Calibri" panose="020F0502020204030204" pitchFamily="34" charset="0"/>
              </a:rPr>
              <a:t>Disadvantages</a:t>
            </a:r>
            <a:r>
              <a:rPr lang="en-IN" sz="2200" b="1" dirty="0">
                <a:effectLst/>
                <a:latin typeface="Calibri" panose="020F0502020204030204" pitchFamily="34" charset="0"/>
                <a:ea typeface="Times New Roman" panose="02020603050405020304" pitchFamily="18" charset="0"/>
                <a:cs typeface="Calibri" panose="020F0502020204030204" pitchFamily="34" charset="0"/>
              </a:rPr>
              <a:t> of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Reinforcement learning:</a:t>
            </a: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algn="l">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Too much reinforcement learning can lead to an overload of states, which can diminish the results.</a:t>
            </a:r>
          </a:p>
          <a:p>
            <a:pPr algn="l">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Reinforcement learning is not preferable to use for solving simple problems.</a:t>
            </a:r>
          </a:p>
          <a:p>
            <a:r>
              <a:rPr lang="en-US" sz="2200" b="0" i="0" dirty="0">
                <a:effectLst/>
                <a:latin typeface="Calibri" panose="020F0502020204030204" pitchFamily="34" charset="0"/>
                <a:cs typeface="Calibri" panose="020F0502020204030204" pitchFamily="34" charset="0"/>
              </a:rPr>
              <a:t>Reinforcement learning needs a lot of data and a lot of computation.</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0529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1F27E-3B0B-4AEE-AF23-42EDE1C7BB1E}"/>
              </a:ext>
            </a:extLst>
          </p:cNvPr>
          <p:cNvSpPr>
            <a:spLocks noGrp="1"/>
          </p:cNvSpPr>
          <p:nvPr>
            <p:ph sz="quarter" idx="1"/>
          </p:nvPr>
        </p:nvSpPr>
        <p:spPr>
          <a:xfrm>
            <a:off x="457200" y="457200"/>
            <a:ext cx="8229600" cy="6096000"/>
          </a:xfrm>
        </p:spPr>
        <p:txBody>
          <a:bodyPr>
            <a:normAutofit fontScale="92500" lnSpcReduction="20000"/>
          </a:bodyPr>
          <a:lstStyle/>
          <a:p>
            <a:pPr marL="0" lvl="0" indent="0">
              <a:lnSpc>
                <a:spcPct val="150000"/>
              </a:lnSpc>
              <a:spcBef>
                <a:spcPts val="200"/>
              </a:spcBef>
              <a:buSzPts val="1000"/>
              <a:buNone/>
              <a:tabLst>
                <a:tab pos="457200" algn="l"/>
              </a:tabLst>
            </a:pPr>
            <a:r>
              <a:rPr lang="en-IN" sz="2200" b="1" dirty="0">
                <a:latin typeface="Calibri" panose="020F0502020204030204" pitchFamily="34" charset="0"/>
                <a:ea typeface="Times New Roman" panose="02020603050405020304" pitchFamily="18" charset="0"/>
                <a:cs typeface="Calibri" panose="020F0502020204030204" pitchFamily="34" charset="0"/>
              </a:rPr>
              <a:t>Offline Learning:</a:t>
            </a:r>
          </a:p>
          <a:p>
            <a:pPr>
              <a:lnSpc>
                <a:spcPct val="150000"/>
              </a:lnSpc>
              <a:spcAft>
                <a:spcPts val="800"/>
              </a:spcAft>
            </a:pPr>
            <a:r>
              <a:rPr lang="en-IN" sz="2200" dirty="0">
                <a:latin typeface="Calibri" panose="020F0502020204030204" pitchFamily="34" charset="0"/>
                <a:ea typeface="Calibri" panose="020F0502020204030204" pitchFamily="34" charset="0"/>
                <a:cs typeface="Calibri" panose="020F0502020204030204" pitchFamily="34" charset="0"/>
              </a:rPr>
              <a:t>The weight vector adjustment and threshold adjustment </a:t>
            </a:r>
            <a:r>
              <a:rPr lang="en-US" sz="2200" dirty="0">
                <a:latin typeface="Calibri" panose="020F0502020204030204" pitchFamily="34" charset="0"/>
                <a:cs typeface="Calibri" panose="020F0502020204030204" pitchFamily="34" charset="0"/>
              </a:rPr>
              <a:t>depend overall (training) dataset, defining a global cost.</a:t>
            </a:r>
          </a:p>
          <a:p>
            <a:pPr>
              <a:lnSpc>
                <a:spcPct val="150000"/>
              </a:lnSpc>
              <a:spcAft>
                <a:spcPts val="800"/>
              </a:spcAft>
            </a:pPr>
            <a:r>
              <a:rPr lang="en-US" sz="2200" b="0" i="0" dirty="0">
                <a:effectLst/>
                <a:latin typeface="-apple-system"/>
              </a:rPr>
              <a:t> The learning algorithm updates its parameters after consuming the whole batch.</a:t>
            </a:r>
            <a:endParaRPr lang="en-US" sz="2200" dirty="0">
              <a:latin typeface="Calibri" panose="020F0502020204030204" pitchFamily="34" charset="0"/>
              <a:cs typeface="Calibri" panose="020F0502020204030204" pitchFamily="34" charset="0"/>
            </a:endParaRPr>
          </a:p>
          <a:p>
            <a:pPr>
              <a:lnSpc>
                <a:spcPct val="150000"/>
              </a:lnSpc>
              <a:spcAft>
                <a:spcPts val="800"/>
              </a:spcAft>
            </a:pPr>
            <a:r>
              <a:rPr lang="en-IN" sz="2200" dirty="0">
                <a:latin typeface="Calibri" panose="020F0502020204030204" pitchFamily="34" charset="0"/>
                <a:ea typeface="Calibri" panose="020F0502020204030204" pitchFamily="34" charset="0"/>
                <a:cs typeface="Calibri" panose="020F0502020204030204" pitchFamily="34" charset="0"/>
              </a:rPr>
              <a:t> It is also called Batch Learning.</a:t>
            </a:r>
          </a:p>
          <a:p>
            <a:pPr marL="0" lvl="0" indent="0">
              <a:lnSpc>
                <a:spcPct val="150000"/>
              </a:lnSpc>
              <a:spcBef>
                <a:spcPts val="200"/>
              </a:spcBef>
              <a:buSzPts val="1000"/>
              <a:buNone/>
              <a:tabLst>
                <a:tab pos="457200" algn="l"/>
              </a:tabLst>
            </a:pPr>
            <a:r>
              <a:rPr lang="en-IN" sz="2200" b="1" dirty="0">
                <a:latin typeface="Calibri" panose="020F0502020204030204" pitchFamily="34" charset="0"/>
                <a:ea typeface="Times New Roman" panose="02020603050405020304" pitchFamily="18" charset="0"/>
                <a:cs typeface="Calibri" panose="020F0502020204030204" pitchFamily="34" charset="0"/>
              </a:rPr>
              <a:t>Online Learning:</a:t>
            </a:r>
          </a:p>
          <a:p>
            <a:pPr algn="just">
              <a:lnSpc>
                <a:spcPct val="150000"/>
              </a:lnSpc>
              <a:spcBef>
                <a:spcPts val="300"/>
              </a:spcBef>
              <a:spcAft>
                <a:spcPts val="800"/>
              </a:spcAft>
            </a:pPr>
            <a:r>
              <a:rPr lang="en-IN" sz="2200" dirty="0">
                <a:latin typeface="Calibri" panose="020F0502020204030204" pitchFamily="34" charset="0"/>
                <a:ea typeface="Calibri" panose="020F0502020204030204" pitchFamily="34" charset="0"/>
                <a:cs typeface="Calibri" panose="020F0502020204030204" pitchFamily="34" charset="0"/>
              </a:rPr>
              <a:t>The adjustment of the weight and threshold is made after presenting each training sample to the network. </a:t>
            </a:r>
          </a:p>
          <a:p>
            <a:pPr algn="just">
              <a:lnSpc>
                <a:spcPct val="150000"/>
              </a:lnSpc>
              <a:spcBef>
                <a:spcPts val="300"/>
              </a:spcBef>
              <a:spcAft>
                <a:spcPts val="800"/>
              </a:spcAft>
            </a:pPr>
            <a:r>
              <a:rPr lang="en-US" sz="2200" b="0" i="0" dirty="0">
                <a:effectLst/>
                <a:latin typeface="-apple-system"/>
              </a:rPr>
              <a:t>The learning algorithm updates its parameters after learning from 1 training instance. </a:t>
            </a:r>
            <a:endParaRPr lang="en-IN" sz="2200"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Bef>
                <a:spcPts val="300"/>
              </a:spcBef>
              <a:spcAft>
                <a:spcPts val="800"/>
              </a:spcAft>
            </a:pPr>
            <a:r>
              <a:rPr lang="en-IN" sz="2200" dirty="0">
                <a:latin typeface="Calibri" panose="020F0502020204030204" pitchFamily="34" charset="0"/>
                <a:ea typeface="Calibri" panose="020F0502020204030204" pitchFamily="34" charset="0"/>
                <a:cs typeface="Calibri" panose="020F0502020204030204" pitchFamily="34" charset="0"/>
              </a:rPr>
              <a:t>It is </a:t>
            </a:r>
            <a:r>
              <a:rPr lang="en-IN" sz="2200" dirty="0">
                <a:latin typeface="Calibri" panose="020F0502020204030204" pitchFamily="34" charset="0"/>
                <a:cs typeface="Calibri" panose="020F0502020204030204" pitchFamily="34" charset="0"/>
              </a:rPr>
              <a:t>also called Incremental learning.</a:t>
            </a:r>
            <a:endParaRPr lang="en-IN" sz="2200" dirty="0">
              <a:latin typeface="Calibri" panose="020F0502020204030204" pitchFamily="34" charset="0"/>
              <a:ea typeface="Calibri" panose="020F0502020204030204" pitchFamily="34" charset="0"/>
              <a:cs typeface="Calibri" panose="020F0502020204030204" pitchFamily="34" charset="0"/>
            </a:endParaRPr>
          </a:p>
          <a:p>
            <a:pPr marL="0" lvl="0" indent="0">
              <a:lnSpc>
                <a:spcPct val="150000"/>
              </a:lnSpc>
              <a:spcBef>
                <a:spcPts val="200"/>
              </a:spcBef>
              <a:buSzPts val="1000"/>
              <a:buNone/>
              <a:tabLst>
                <a:tab pos="457200" algn="l"/>
              </a:tabLst>
            </a:pP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422616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305800" cy="6553200"/>
          </a:xfrm>
        </p:spPr>
        <p:txBody>
          <a:bodyPr>
            <a:normAutofit/>
          </a:bodyPr>
          <a:lstStyle/>
          <a:p>
            <a:pPr marL="0" indent="0">
              <a:buNone/>
            </a:pPr>
            <a:r>
              <a:rPr lang="en-IN" sz="24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Using training samples:</a:t>
            </a:r>
            <a:endParaRPr lang="en-IN" sz="2400" b="1"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r>
              <a:rPr lang="en-US"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Following successful learning, it's especially interesting to see if the network has just memorized.</a:t>
            </a:r>
          </a:p>
          <a:p>
            <a:r>
              <a:rPr lang="en-US"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If it can utilize our training examples to create the correct output but, give incorrect answers for all other problems in the same class.</a:t>
            </a:r>
          </a:p>
          <a:p>
            <a:r>
              <a:rPr lang="en-IN"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Suppose that we want the network to train a mapping </a:t>
            </a:r>
          </a:p>
          <a:p>
            <a:endParaRPr lang="en-IN" sz="2200" dirty="0">
              <a:solidFill>
                <a:srgbClr val="222222"/>
              </a:solidFill>
              <a:latin typeface="Calibri" panose="020F0502020204030204" pitchFamily="34" charset="0"/>
              <a:cs typeface="Calibri" panose="020F0502020204030204" pitchFamily="34" charset="0"/>
            </a:endParaRPr>
          </a:p>
          <a:p>
            <a:endParaRPr lang="en-IN" sz="2200" dirty="0">
              <a:solidFill>
                <a:srgbClr val="222222"/>
              </a:solidFill>
              <a:latin typeface="Calibri" panose="020F0502020204030204" pitchFamily="34" charset="0"/>
              <a:cs typeface="Calibri" panose="020F0502020204030204" pitchFamily="34" charset="0"/>
            </a:endParaRPr>
          </a:p>
          <a:p>
            <a:pPr algn="just"/>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network has sufficient storage capacity to concentrate on the six training samples with the output 1 and exactly mark the areas around the training samples (Image on top).</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On the other hand, a network could have insufficient capacity this rough presentation of input data does not correspond to the good generalization performance we desire (Image on bottom). </a:t>
            </a:r>
          </a:p>
          <a:p>
            <a:pPr algn="just">
              <a:lnSpc>
                <a:spcPct val="107000"/>
              </a:lnSpc>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Thus, we must find the balance (Image on middle).</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6" name="Picture 5">
            <a:extLst>
              <a:ext uri="{FF2B5EF4-FFF2-40B4-BE49-F238E27FC236}">
                <a16:creationId xmlns:a16="http://schemas.microsoft.com/office/drawing/2014/main" id="{9F262E3F-545D-4C1F-8748-C06E45F1BC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988468"/>
            <a:ext cx="1276350" cy="881063"/>
          </a:xfrm>
          <a:prstGeom prst="rect">
            <a:avLst/>
          </a:prstGeom>
          <a:noFill/>
          <a:ln>
            <a:noFill/>
          </a:ln>
        </p:spPr>
      </p:pic>
    </p:spTree>
    <p:extLst>
      <p:ext uri="{BB962C8B-B14F-4D97-AF65-F5344CB8AC3E}">
        <p14:creationId xmlns:p14="http://schemas.microsoft.com/office/powerpoint/2010/main" val="2902898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534400" cy="6553200"/>
          </a:xfrm>
        </p:spPr>
        <p:txBody>
          <a:bodyPr>
            <a:normAutofit/>
          </a:bodyPr>
          <a:lstStyle/>
          <a:p>
            <a:pPr marL="0" indent="0" algn="ctr">
              <a:buNone/>
            </a:pPr>
            <a:r>
              <a:rPr lang="en-US" sz="2200" b="1" dirty="0">
                <a:latin typeface="Calibri" panose="020F0502020204030204" pitchFamily="34" charset="0"/>
                <a:cs typeface="Calibri" panose="020F0502020204030204" pitchFamily="34" charset="0"/>
              </a:rPr>
              <a:t>Visualization of training results of the same training set on networks with a capacities</a:t>
            </a:r>
            <a:endParaRPr lang="en-IN" sz="2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455BCC5-F91B-4CE6-8CBF-D151090CF925}"/>
              </a:ext>
            </a:extLst>
          </p:cNvPr>
          <p:cNvPicPr>
            <a:picLocks noChangeAspect="1"/>
          </p:cNvPicPr>
          <p:nvPr/>
        </p:nvPicPr>
        <p:blipFill>
          <a:blip r:embed="rId2"/>
          <a:stretch>
            <a:fillRect/>
          </a:stretch>
        </p:blipFill>
        <p:spPr>
          <a:xfrm>
            <a:off x="2438400" y="1295400"/>
            <a:ext cx="4038600" cy="5029200"/>
          </a:xfrm>
          <a:prstGeom prst="rect">
            <a:avLst/>
          </a:prstGeom>
        </p:spPr>
      </p:pic>
    </p:spTree>
    <p:extLst>
      <p:ext uri="{BB962C8B-B14F-4D97-AF65-F5344CB8AC3E}">
        <p14:creationId xmlns:p14="http://schemas.microsoft.com/office/powerpoint/2010/main" val="116397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458200" cy="6477000"/>
          </a:xfrm>
        </p:spPr>
        <p:txBody>
          <a:bodyPr>
            <a:normAutofit fontScale="25000" lnSpcReduction="20000"/>
          </a:bodyPr>
          <a:lstStyle/>
          <a:p>
            <a:pPr algn="just">
              <a:lnSpc>
                <a:spcPct val="107000"/>
              </a:lnSpc>
              <a:spcAft>
                <a:spcPts val="800"/>
              </a:spcAft>
            </a:pP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An often-proposed solution for these </a:t>
            </a:r>
            <a:r>
              <a:rPr lang="en-IN" sz="76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problems is to divide</a:t>
            </a: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p>
          <a:p>
            <a:pPr lvl="1" algn="just">
              <a:lnSpc>
                <a:spcPct val="107000"/>
              </a:lnSpc>
              <a:spcAft>
                <a:spcPts val="800"/>
              </a:spcAft>
            </a:pPr>
            <a:r>
              <a:rPr lang="en-IN" sz="76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training set (70% for training data) </a:t>
            </a: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into one training set really used to train and </a:t>
            </a:r>
          </a:p>
          <a:p>
            <a:pPr lvl="1" algn="just">
              <a:lnSpc>
                <a:spcPct val="107000"/>
              </a:lnSpc>
              <a:spcAft>
                <a:spcPts val="800"/>
              </a:spcAft>
            </a:pPr>
            <a:r>
              <a:rPr lang="en-IN" sz="76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verification set (30% for verification data)</a:t>
            </a: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to test our progress if there are enough training samples. </a:t>
            </a:r>
          </a:p>
          <a:p>
            <a:pPr algn="just">
              <a:lnSpc>
                <a:spcPct val="107000"/>
              </a:lnSpc>
              <a:spcAft>
                <a:spcPts val="800"/>
              </a:spcAft>
            </a:pP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We can finish the training when the network provides good results on the training data as well as on the verification data.</a:t>
            </a:r>
            <a:endParaRPr lang="en-IN" sz="76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If the verification data is poor, don't change the network structure until the verification data is positive; otherwise, you risk customizing the network to the verification data.</a:t>
            </a:r>
          </a:p>
          <a:p>
            <a:pPr algn="just">
              <a:lnSpc>
                <a:spcPct val="107000"/>
              </a:lnSpc>
              <a:spcAft>
                <a:spcPts val="800"/>
              </a:spcAft>
            </a:pP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solution is a third set of </a:t>
            </a:r>
            <a:r>
              <a:rPr lang="en-IN" sz="76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validation data </a:t>
            </a: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used only for validation </a:t>
            </a:r>
            <a:r>
              <a:rPr lang="en-IN" sz="7600" i="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after </a:t>
            </a: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 supposably successful training. </a:t>
            </a:r>
          </a:p>
          <a:p>
            <a:pPr marL="0" indent="0" algn="just">
              <a:lnSpc>
                <a:spcPct val="107000"/>
              </a:lnSpc>
              <a:spcAft>
                <a:spcPts val="800"/>
              </a:spcAft>
              <a:buNone/>
            </a:pPr>
            <a:r>
              <a:rPr lang="en-IN" sz="76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Order of pattern representation: </a:t>
            </a:r>
          </a:p>
          <a:p>
            <a:pPr algn="just">
              <a:lnSpc>
                <a:spcPct val="107000"/>
              </a:lnSpc>
              <a:spcAft>
                <a:spcPts val="800"/>
              </a:spcAft>
            </a:pPr>
            <a:r>
              <a:rPr lang="en-IN"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There is no guarantee that model will be learned equally well if patterns are presented in a random order. </a:t>
            </a:r>
          </a:p>
          <a:p>
            <a:pPr algn="just">
              <a:lnSpc>
                <a:spcPct val="107000"/>
              </a:lnSpc>
              <a:spcAft>
                <a:spcPts val="800"/>
              </a:spcAft>
            </a:pPr>
            <a:r>
              <a:rPr lang="en-US"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When employing recurrent networks, on the other hand, the same sequence of patterns causes the patterns to be memorized. </a:t>
            </a:r>
          </a:p>
          <a:p>
            <a:pPr algn="just">
              <a:lnSpc>
                <a:spcPct val="107000"/>
              </a:lnSpc>
              <a:spcAft>
                <a:spcPts val="800"/>
              </a:spcAft>
            </a:pPr>
            <a:r>
              <a:rPr lang="en-US" sz="7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 random permutation would solve both concerns, however calculating such a permutation takes a long time.</a:t>
            </a:r>
            <a:endParaRPr lang="en-IN" sz="76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71107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a:bodyPr>
          <a:lstStyle/>
          <a:p>
            <a:pPr marL="0" indent="0">
              <a:buNone/>
            </a:pPr>
            <a:r>
              <a:rPr lang="en-IN" sz="2200" b="1" i="0" dirty="0">
                <a:solidFill>
                  <a:srgbClr val="222222"/>
                </a:solidFill>
                <a:effectLst/>
                <a:latin typeface="Calibri" panose="020F0502020204030204" pitchFamily="34" charset="0"/>
                <a:cs typeface="Calibri" panose="020F0502020204030204" pitchFamily="34" charset="0"/>
              </a:rPr>
              <a:t>Paradigms of learning:</a:t>
            </a:r>
          </a:p>
          <a:p>
            <a:pPr algn="just"/>
            <a:r>
              <a:rPr lang="en-US" sz="2200" b="0" i="0" dirty="0">
                <a:solidFill>
                  <a:srgbClr val="222222"/>
                </a:solidFill>
                <a:effectLst/>
                <a:latin typeface="Calibri" panose="020F0502020204030204" pitchFamily="34" charset="0"/>
                <a:cs typeface="Calibri" panose="020F0502020204030204" pitchFamily="34" charset="0"/>
              </a:rPr>
              <a:t>The most interesting characteristic of neural networks is their capability to familiarize with problems by means of training and, after sufficient training, to be able to solve unknown problems of the same class. </a:t>
            </a:r>
          </a:p>
          <a:p>
            <a:pPr algn="just"/>
            <a:r>
              <a:rPr lang="en-US" sz="2200" b="0" i="0" dirty="0">
                <a:solidFill>
                  <a:srgbClr val="222222"/>
                </a:solidFill>
                <a:effectLst/>
                <a:latin typeface="Calibri" panose="020F0502020204030204" pitchFamily="34" charset="0"/>
                <a:cs typeface="Calibri" panose="020F0502020204030204" pitchFamily="34" charset="0"/>
              </a:rPr>
              <a:t>This approach is referred to as </a:t>
            </a:r>
            <a:r>
              <a:rPr lang="en-US" sz="2200" b="1" i="0" dirty="0">
                <a:solidFill>
                  <a:srgbClr val="222222"/>
                </a:solidFill>
                <a:effectLst/>
                <a:latin typeface="Calibri" panose="020F0502020204030204" pitchFamily="34" charset="0"/>
                <a:cs typeface="Calibri" panose="020F0502020204030204" pitchFamily="34" charset="0"/>
              </a:rPr>
              <a:t>generalization</a:t>
            </a:r>
            <a:r>
              <a:rPr lang="en-US" sz="2200" b="0" i="0" dirty="0">
                <a:solidFill>
                  <a:srgbClr val="222222"/>
                </a:solidFill>
                <a:effectLst/>
                <a:latin typeface="Calibri" panose="020F0502020204030204" pitchFamily="34" charset="0"/>
                <a:cs typeface="Calibri" panose="020F0502020204030204" pitchFamily="34" charset="0"/>
              </a:rPr>
              <a:t>.</a:t>
            </a:r>
          </a:p>
          <a:p>
            <a:pPr algn="just"/>
            <a:r>
              <a:rPr lang="en-US" sz="2200" b="0" i="0" dirty="0">
                <a:solidFill>
                  <a:srgbClr val="222222"/>
                </a:solidFill>
                <a:effectLst/>
                <a:latin typeface="Calibri" panose="020F0502020204030204" pitchFamily="34" charset="0"/>
                <a:cs typeface="Calibri" panose="020F0502020204030204" pitchFamily="34" charset="0"/>
              </a:rPr>
              <a:t>Learning is a comprehensive term and learning system changes itself in order to adapt to environmental changes. </a:t>
            </a:r>
          </a:p>
          <a:p>
            <a:pPr algn="just"/>
            <a:r>
              <a:rPr lang="en-US" sz="2200" b="0" i="0" dirty="0">
                <a:solidFill>
                  <a:srgbClr val="222222"/>
                </a:solidFill>
                <a:effectLst/>
                <a:latin typeface="Calibri" panose="020F0502020204030204" pitchFamily="34" charset="0"/>
                <a:cs typeface="Calibri" panose="020F0502020204030204" pitchFamily="34" charset="0"/>
              </a:rPr>
              <a:t>A neural network could learn by</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Developing new connections,</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Deleting existing connections,</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Changing connecting weights,</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Changing the threshold values of neurons,</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Varying one or more of the three neuron functions (activation function, propagation function and output function),</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Developing new neurons, </a:t>
            </a:r>
          </a:p>
          <a:p>
            <a:pPr lvl="1" algn="just">
              <a:buFont typeface="Arial" panose="020B0604020202020204" pitchFamily="34" charset="0"/>
              <a:buChar char="•"/>
            </a:pPr>
            <a:r>
              <a:rPr lang="en-US" sz="2200" b="0" i="0" dirty="0">
                <a:solidFill>
                  <a:srgbClr val="222222"/>
                </a:solidFill>
                <a:effectLst/>
                <a:latin typeface="Calibri" panose="020F0502020204030204" pitchFamily="34" charset="0"/>
                <a:cs typeface="Calibri" panose="020F0502020204030204" pitchFamily="34" charset="0"/>
              </a:rPr>
              <a:t>Deleting existing neurons.</a:t>
            </a:r>
          </a:p>
          <a:p>
            <a:endParaRPr lang="en-IN" dirty="0"/>
          </a:p>
        </p:txBody>
      </p:sp>
    </p:spTree>
    <p:extLst>
      <p:ext uri="{BB962C8B-B14F-4D97-AF65-F5344CB8AC3E}">
        <p14:creationId xmlns:p14="http://schemas.microsoft.com/office/powerpoint/2010/main" val="1500805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228600"/>
            <a:ext cx="8534400" cy="6248400"/>
          </a:xfrm>
        </p:spPr>
        <p:txBody>
          <a:bodyPr>
            <a:normAutofit/>
          </a:bodyPr>
          <a:lstStyle/>
          <a:p>
            <a:pPr marL="0" indent="0" algn="just">
              <a:lnSpc>
                <a:spcPts val="1875"/>
              </a:lnSpc>
              <a:spcBef>
                <a:spcPts val="300"/>
              </a:spcBef>
              <a:spcAft>
                <a:spcPts val="800"/>
              </a:spcAft>
              <a:buNone/>
            </a:pPr>
            <a:r>
              <a:rPr lang="en-IN" sz="2400" b="1" dirty="0">
                <a:effectLst/>
                <a:latin typeface="Calibri" panose="020F0502020204030204" pitchFamily="34" charset="0"/>
                <a:ea typeface="Calibri" panose="020F0502020204030204" pitchFamily="34" charset="0"/>
                <a:cs typeface="Calibri" panose="020F0502020204030204" pitchFamily="34" charset="0"/>
              </a:rPr>
              <a:t>Gradient optimization procedures:</a:t>
            </a:r>
          </a:p>
          <a:p>
            <a:pPr fontAlgn="base">
              <a:buFont typeface="Arial" panose="020B0604020202020204" pitchFamily="34" charset="0"/>
              <a:buChar char="•"/>
            </a:pPr>
            <a:r>
              <a:rPr lang="en-IN" sz="2200" dirty="0">
                <a:effectLst/>
                <a:latin typeface="Calibri" panose="020F0502020204030204" pitchFamily="34" charset="0"/>
                <a:ea typeface="Times New Roman" panose="02020603050405020304" pitchFamily="18" charset="0"/>
                <a:cs typeface="Calibri" panose="020F0502020204030204" pitchFamily="34" charset="0"/>
              </a:rPr>
              <a:t>Gradient descent is an optimization algorithm which is commonly-used to train machine learning models and neural networks,</a:t>
            </a:r>
            <a:r>
              <a:rPr lang="en-US" sz="2200" b="0" dirty="0">
                <a:effectLst/>
                <a:latin typeface="Calibri" panose="020F0502020204030204" pitchFamily="34" charset="0"/>
                <a:cs typeface="Calibri" panose="020F0502020204030204" pitchFamily="34" charset="0"/>
              </a:rPr>
              <a:t> for finding a local minimum of a differentiable function.</a:t>
            </a:r>
          </a:p>
          <a:p>
            <a:pPr fontAlgn="base">
              <a:buFont typeface="Arial" panose="020B0604020202020204" pitchFamily="34" charset="0"/>
              <a:buChar char="•"/>
            </a:pPr>
            <a:r>
              <a:rPr lang="en-IN" sz="2200" dirty="0">
                <a:effectLst/>
                <a:latin typeface="Calibri" panose="020F0502020204030204" pitchFamily="34" charset="0"/>
                <a:ea typeface="Times New Roman" panose="02020603050405020304" pitchFamily="18" charset="0"/>
                <a:cs typeface="Calibri" panose="020F0502020204030204" pitchFamily="34" charset="0"/>
              </a:rPr>
              <a:t>Until the function is close to or equal to zero, the model will continue to adjust its parameters to yield the smallest possible error or cost function. </a:t>
            </a:r>
          </a:p>
          <a:p>
            <a:endParaRPr lang="en-IN" dirty="0"/>
          </a:p>
        </p:txBody>
      </p:sp>
      <p:pic>
        <p:nvPicPr>
          <p:cNvPr id="4" name="Picture 2" descr="Diagram of gradient descent">
            <a:extLst>
              <a:ext uri="{FF2B5EF4-FFF2-40B4-BE49-F238E27FC236}">
                <a16:creationId xmlns:a16="http://schemas.microsoft.com/office/drawing/2014/main" id="{D40FB506-46C5-4C4B-B15C-5C95E444E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62067"/>
            <a:ext cx="45720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60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228600"/>
            <a:ext cx="8382000" cy="6400800"/>
          </a:xfrm>
        </p:spPr>
        <p:txBody>
          <a:bodyPr>
            <a:normAutofit/>
          </a:bodyPr>
          <a:lstStyle/>
          <a:p>
            <a:pPr marL="0" indent="0" fontAlgn="base">
              <a:lnSpc>
                <a:spcPct val="107000"/>
              </a:lnSpc>
              <a:spcAft>
                <a:spcPts val="800"/>
              </a:spcAft>
              <a:buNone/>
            </a:pPr>
            <a:r>
              <a:rPr lang="en-IN" sz="2200" b="1" dirty="0">
                <a:solidFill>
                  <a:srgbClr val="262626"/>
                </a:solidFill>
                <a:effectLst/>
                <a:latin typeface="Calibri" panose="020F0502020204030204" pitchFamily="34" charset="0"/>
                <a:ea typeface="Times New Roman" panose="02020603050405020304" pitchFamily="18" charset="0"/>
                <a:cs typeface="Calibri" panose="020F0502020204030204" pitchFamily="34" charset="0"/>
              </a:rPr>
              <a:t>How does gradient descent work?</a:t>
            </a: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fontAlgn="base">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The starting point is just an arbitrary point for us to evaluate the performance.</a:t>
            </a:r>
          </a:p>
          <a:p>
            <a:pPr fontAlgn="base">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From that starting point, we will find the derivative (or slope), and from there, we can use a tangent line to observe the steepness of the slope. </a:t>
            </a:r>
          </a:p>
          <a:p>
            <a:pPr fontAlgn="base">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The slope will inform the updates to the parameters—i.e. the weights and bias. </a:t>
            </a:r>
          </a:p>
          <a:p>
            <a:pPr fontAlgn="base">
              <a:lnSpc>
                <a:spcPct val="107000"/>
              </a:lnSpc>
              <a:spcAft>
                <a:spcPts val="800"/>
              </a:spcAft>
            </a:pPr>
            <a:r>
              <a:rPr lang="en-IN" sz="2200" dirty="0">
                <a:effectLst/>
                <a:latin typeface="Calibri" panose="020F0502020204030204" pitchFamily="34" charset="0"/>
                <a:ea typeface="Times New Roman" panose="02020603050405020304" pitchFamily="18" charset="0"/>
                <a:cs typeface="Calibri" panose="020F0502020204030204" pitchFamily="34" charset="0"/>
              </a:rPr>
              <a:t>The slope at the starting point will be steeper, but as new parameters are generated, the steepness should gradually reduce until it reaches the lowest point on the curve, known as </a:t>
            </a:r>
            <a:r>
              <a:rPr lang="en-IN" sz="2200" b="1" dirty="0">
                <a:effectLst/>
                <a:latin typeface="Calibri" panose="020F0502020204030204" pitchFamily="34" charset="0"/>
                <a:ea typeface="Times New Roman" panose="02020603050405020304" pitchFamily="18" charset="0"/>
                <a:cs typeface="Calibri" panose="020F0502020204030204" pitchFamily="34" charset="0"/>
              </a:rPr>
              <a:t>the point of convergence.</a:t>
            </a:r>
            <a:r>
              <a:rPr lang="en-IN" sz="2200" dirty="0">
                <a:effectLst/>
                <a:latin typeface="Calibri" panose="020F0502020204030204" pitchFamily="34" charset="0"/>
                <a:ea typeface="Times New Roman" panose="02020603050405020304" pitchFamily="18" charset="0"/>
                <a:cs typeface="Calibri" panose="020F0502020204030204" pitchFamily="34" charset="0"/>
              </a:rPr>
              <a:t>   </a:t>
            </a:r>
          </a:p>
          <a:p>
            <a:pPr fontAlgn="base">
              <a:lnSpc>
                <a:spcPct val="107000"/>
              </a:lnSpc>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T</a:t>
            </a:r>
            <a:r>
              <a:rPr lang="en-IN" sz="2200" dirty="0">
                <a:effectLst/>
                <a:latin typeface="Calibri" panose="020F0502020204030204" pitchFamily="34" charset="0"/>
                <a:ea typeface="Times New Roman" panose="02020603050405020304" pitchFamily="18" charset="0"/>
                <a:cs typeface="Calibri" panose="020F0502020204030204" pitchFamily="34" charset="0"/>
              </a:rPr>
              <a:t>he goal of gradient descent is to minimize the cost function, or the error between predicted and actual value.</a:t>
            </a:r>
          </a:p>
          <a:p>
            <a:endParaRPr lang="en-IN" dirty="0"/>
          </a:p>
        </p:txBody>
      </p:sp>
    </p:spTree>
    <p:extLst>
      <p:ext uri="{BB962C8B-B14F-4D97-AF65-F5344CB8AC3E}">
        <p14:creationId xmlns:p14="http://schemas.microsoft.com/office/powerpoint/2010/main" val="219838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382000" cy="5562600"/>
          </a:xfrm>
        </p:spPr>
        <p:txBody>
          <a:bodyPr/>
          <a:lstStyle/>
          <a:p>
            <a:pPr marL="0" indent="0">
              <a:buNone/>
            </a:pPr>
            <a:endParaRPr lang="en-IN" dirty="0"/>
          </a:p>
        </p:txBody>
      </p:sp>
      <p:pic>
        <p:nvPicPr>
          <p:cNvPr id="4" name="Picture 3" descr="gradient descent neural network">
            <a:extLst>
              <a:ext uri="{FF2B5EF4-FFF2-40B4-BE49-F238E27FC236}">
                <a16:creationId xmlns:a16="http://schemas.microsoft.com/office/drawing/2014/main" id="{CCE40749-C445-4FD7-9807-BC47D6AAF8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7315200" cy="5562600"/>
          </a:xfrm>
          <a:prstGeom prst="rect">
            <a:avLst/>
          </a:prstGeom>
          <a:noFill/>
          <a:ln>
            <a:noFill/>
          </a:ln>
        </p:spPr>
      </p:pic>
    </p:spTree>
    <p:extLst>
      <p:ext uri="{BB962C8B-B14F-4D97-AF65-F5344CB8AC3E}">
        <p14:creationId xmlns:p14="http://schemas.microsoft.com/office/powerpoint/2010/main" val="842944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54388-3908-41F0-9910-F1AEA7C29122}"/>
              </a:ext>
            </a:extLst>
          </p:cNvPr>
          <p:cNvSpPr>
            <a:spLocks noGrp="1"/>
          </p:cNvSpPr>
          <p:nvPr>
            <p:ph sz="quarter" idx="1"/>
          </p:nvPr>
        </p:nvSpPr>
        <p:spPr>
          <a:xfrm>
            <a:off x="381000" y="304800"/>
            <a:ext cx="8610600" cy="6172200"/>
          </a:xfrm>
        </p:spPr>
        <p:txBody>
          <a:bodyPr>
            <a:normAutofit/>
          </a:bodyPr>
          <a:lstStyle/>
          <a:p>
            <a:pPr marL="0" lvl="0" indent="0" fontAlgn="base">
              <a:lnSpc>
                <a:spcPct val="107000"/>
              </a:lnSpc>
              <a:spcAft>
                <a:spcPts val="800"/>
              </a:spcAft>
              <a:buSzPts val="1000"/>
              <a:buNone/>
              <a:tabLst>
                <a:tab pos="457200" algn="l"/>
              </a:tabLst>
            </a:pPr>
            <a:r>
              <a:rPr lang="en-IN" sz="2200" b="1" spc="10" dirty="0">
                <a:effectLst/>
                <a:latin typeface="Calibri" panose="020F0502020204030204" pitchFamily="34" charset="0"/>
                <a:ea typeface="Times New Roman" panose="02020603050405020304" pitchFamily="18" charset="0"/>
                <a:cs typeface="Calibri" panose="020F0502020204030204" pitchFamily="34" charset="0"/>
              </a:rPr>
              <a:t>Learning rate or step size - </a:t>
            </a:r>
            <a:r>
              <a:rPr lang="en-IN" sz="2200" spc="10" dirty="0">
                <a:effectLst/>
                <a:latin typeface="Calibri" panose="020F0502020204030204" pitchFamily="34" charset="0"/>
                <a:ea typeface="Times New Roman" panose="02020603050405020304" pitchFamily="18" charset="0"/>
                <a:cs typeface="Calibri" panose="020F0502020204030204" pitchFamily="34" charset="0"/>
              </a:rPr>
              <a:t>is the size of the steps that are taken to reach the minimum. This is typically a small value, and it is evaluated and updated based on the behaviour of the cost function. </a:t>
            </a:r>
          </a:p>
          <a:p>
            <a:pPr marL="617220" lvl="1" indent="-342900" fontAlgn="base">
              <a:lnSpc>
                <a:spcPct val="107000"/>
              </a:lnSpc>
              <a:spcAft>
                <a:spcPts val="800"/>
              </a:spcAft>
              <a:buSzPts val="1000"/>
              <a:buFont typeface="Symbol" panose="05050102010706020507" pitchFamily="18" charset="2"/>
              <a:buChar char=""/>
              <a:tabLst>
                <a:tab pos="457200" algn="l"/>
              </a:tabLst>
            </a:pPr>
            <a:r>
              <a:rPr lang="en-IN" sz="2200" spc="10" dirty="0">
                <a:effectLst/>
                <a:latin typeface="Calibri" panose="020F0502020204030204" pitchFamily="34" charset="0"/>
                <a:ea typeface="Times New Roman" panose="02020603050405020304" pitchFamily="18" charset="0"/>
                <a:cs typeface="Calibri" panose="020F0502020204030204" pitchFamily="34" charset="0"/>
              </a:rPr>
              <a:t>High learning rates result in larger steps but risks overshooting the minimum. </a:t>
            </a:r>
          </a:p>
          <a:p>
            <a:pPr marL="617220" lvl="1" indent="-342900" fontAlgn="base">
              <a:lnSpc>
                <a:spcPct val="107000"/>
              </a:lnSpc>
              <a:spcAft>
                <a:spcPts val="800"/>
              </a:spcAft>
              <a:buSzPts val="1000"/>
              <a:buFont typeface="Symbol" panose="05050102010706020507" pitchFamily="18" charset="2"/>
              <a:buChar char=""/>
              <a:tabLst>
                <a:tab pos="457200" algn="l"/>
              </a:tabLst>
            </a:pPr>
            <a:r>
              <a:rPr lang="en-IN" sz="2200" spc="10" dirty="0">
                <a:effectLst/>
                <a:latin typeface="Calibri" panose="020F0502020204030204" pitchFamily="34" charset="0"/>
                <a:ea typeface="Times New Roman" panose="02020603050405020304" pitchFamily="18" charset="0"/>
                <a:cs typeface="Calibri" panose="020F0502020204030204" pitchFamily="34" charset="0"/>
              </a:rPr>
              <a:t>A low learning rate has small step sizes. While it has the advantage of more precision, the number of iterations compromises overall efficiency as this takes more time and computations to reach the minimum.</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lvl="0" indent="0" fontAlgn="base">
              <a:lnSpc>
                <a:spcPct val="107000"/>
              </a:lnSpc>
              <a:spcAft>
                <a:spcPts val="800"/>
              </a:spcAft>
              <a:buSzPts val="1000"/>
              <a:buNone/>
              <a:tabLst>
                <a:tab pos="457200" algn="l"/>
              </a:tabLst>
            </a:pPr>
            <a:r>
              <a:rPr lang="en-IN" sz="2200" b="1" spc="10" dirty="0">
                <a:effectLst/>
                <a:latin typeface="Calibri" panose="020F0502020204030204" pitchFamily="34" charset="0"/>
                <a:ea typeface="Calibri" panose="020F0502020204030204" pitchFamily="34" charset="0"/>
                <a:cs typeface="Calibri" panose="020F0502020204030204" pitchFamily="34" charset="0"/>
              </a:rPr>
              <a:t>The cost function or loss function - </a:t>
            </a:r>
            <a:r>
              <a:rPr lang="en-IN" sz="2200" spc="10" dirty="0">
                <a:effectLst/>
                <a:latin typeface="Calibri" panose="020F0502020204030204" pitchFamily="34" charset="0"/>
                <a:ea typeface="Calibri" panose="020F0502020204030204" pitchFamily="34" charset="0"/>
                <a:cs typeface="Calibri" panose="020F0502020204030204" pitchFamily="34" charset="0"/>
              </a:rPr>
              <a:t>measures the difference, or error, between actual value and predicted value at its current position. This improves the machine learning model's efficacy by providing feedback to the model so that it can adjust the parameters to minimize the error and find the local or global minimum. </a:t>
            </a:r>
            <a:endParaRPr lang="en-IN" dirty="0"/>
          </a:p>
        </p:txBody>
      </p:sp>
    </p:spTree>
    <p:extLst>
      <p:ext uri="{BB962C8B-B14F-4D97-AF65-F5344CB8AC3E}">
        <p14:creationId xmlns:p14="http://schemas.microsoft.com/office/powerpoint/2010/main" val="2417995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382000" cy="5562600"/>
          </a:xfrm>
        </p:spPr>
        <p:txBody>
          <a:bodyPr/>
          <a:lstStyle/>
          <a:p>
            <a:pPr marL="0" indent="0">
              <a:buNone/>
            </a:pPr>
            <a:endParaRPr lang="en-IN" dirty="0"/>
          </a:p>
        </p:txBody>
      </p:sp>
      <p:pic>
        <p:nvPicPr>
          <p:cNvPr id="4" name="Picture 3">
            <a:extLst>
              <a:ext uri="{FF2B5EF4-FFF2-40B4-BE49-F238E27FC236}">
                <a16:creationId xmlns:a16="http://schemas.microsoft.com/office/drawing/2014/main" id="{8A160B12-622F-4CBA-A107-948A0841B7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772400" cy="4953000"/>
          </a:xfrm>
          <a:prstGeom prst="rect">
            <a:avLst/>
          </a:prstGeom>
          <a:noFill/>
          <a:ln>
            <a:noFill/>
          </a:ln>
        </p:spPr>
      </p:pic>
    </p:spTree>
    <p:extLst>
      <p:ext uri="{BB962C8B-B14F-4D97-AF65-F5344CB8AC3E}">
        <p14:creationId xmlns:p14="http://schemas.microsoft.com/office/powerpoint/2010/main" val="2667824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610600" cy="6096000"/>
          </a:xfrm>
        </p:spPr>
        <p:txBody>
          <a:bodyPr>
            <a:normAutofit fontScale="92500" lnSpcReduction="10000"/>
          </a:bodyPr>
          <a:lstStyle/>
          <a:p>
            <a:pPr>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The gradient is a vector g that is defined</a:t>
            </a:r>
            <a:r>
              <a:rPr lang="en-IN" sz="2200" spc="-9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for</a:t>
            </a:r>
            <a:r>
              <a:rPr lang="en-IN" sz="2200" spc="-9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any</a:t>
            </a:r>
            <a:r>
              <a:rPr lang="en-IN" sz="2200" spc="-8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differentiable</a:t>
            </a:r>
            <a:r>
              <a:rPr lang="en-IN" sz="2200" spc="-9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point</a:t>
            </a:r>
            <a:r>
              <a:rPr lang="en-IN" sz="2200" spc="-8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of</a:t>
            </a:r>
            <a:r>
              <a:rPr lang="en-IN" sz="2200" spc="-9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a:t>
            </a:r>
            <a:r>
              <a:rPr lang="en-IN" sz="2200" spc="-8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function, </a:t>
            </a:r>
            <a:r>
              <a:rPr lang="en-IN" sz="2200" b="1" dirty="0">
                <a:effectLst/>
                <a:latin typeface="Calibri" panose="020F0502020204030204" pitchFamily="34" charset="0"/>
                <a:ea typeface="Calibri" panose="020F0502020204030204" pitchFamily="34" charset="0"/>
                <a:cs typeface="Calibri" panose="020F0502020204030204" pitchFamily="34" charset="0"/>
              </a:rPr>
              <a:t>steepest ascent is g</a:t>
            </a:r>
            <a:r>
              <a:rPr lang="en-IN" sz="2200" dirty="0">
                <a:effectLst/>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The gradient is a generalization of the derivative for multi- dimensional functions. </a:t>
            </a:r>
          </a:p>
          <a:p>
            <a:pPr>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The negative gradient </a:t>
            </a:r>
            <a:r>
              <a:rPr lang="en-IN" sz="2200" b="1" dirty="0">
                <a:effectLst/>
                <a:latin typeface="Calibri" panose="020F0502020204030204" pitchFamily="34" charset="0"/>
                <a:ea typeface="Calibri" panose="020F0502020204030204" pitchFamily="34" charset="0"/>
                <a:cs typeface="Calibri" panose="020F0502020204030204" pitchFamily="34" charset="0"/>
              </a:rPr>
              <a:t>-g</a:t>
            </a:r>
            <a:r>
              <a:rPr lang="en-IN" sz="2200" dirty="0">
                <a:effectLst/>
                <a:latin typeface="Calibri" panose="020F0502020204030204" pitchFamily="34" charset="0"/>
                <a:ea typeface="Calibri" panose="020F0502020204030204" pitchFamily="34" charset="0"/>
                <a:cs typeface="Calibri" panose="020F0502020204030204" pitchFamily="34" charset="0"/>
              </a:rPr>
              <a:t> exactly points towards the </a:t>
            </a:r>
            <a:r>
              <a:rPr lang="en-IN" sz="2200" b="1" dirty="0">
                <a:effectLst/>
                <a:latin typeface="Calibri" panose="020F0502020204030204" pitchFamily="34" charset="0"/>
                <a:ea typeface="Calibri" panose="020F0502020204030204" pitchFamily="34" charset="0"/>
                <a:cs typeface="Calibri" panose="020F0502020204030204" pitchFamily="34" charset="0"/>
              </a:rPr>
              <a:t>steepest descent</a:t>
            </a:r>
            <a:r>
              <a:rPr lang="en-IN" sz="2200" dirty="0">
                <a:effectLst/>
                <a:latin typeface="Calibri" panose="020F0502020204030204" pitchFamily="34" charset="0"/>
                <a:ea typeface="Calibri" panose="020F0502020204030204" pitchFamily="34" charset="0"/>
                <a:cs typeface="Calibri" panose="020F0502020204030204" pitchFamily="34" charset="0"/>
              </a:rPr>
              <a:t>. </a:t>
            </a:r>
          </a:p>
          <a:p>
            <a:pPr>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The gradient </a:t>
            </a:r>
            <a:r>
              <a:rPr lang="en-US" sz="2200" spc="-5" dirty="0">
                <a:effectLst/>
                <a:latin typeface="Calibri" panose="020F0502020204030204" pitchFamily="34" charset="0"/>
                <a:ea typeface="LM Roman 10"/>
                <a:cs typeface="Calibri" panose="020F0502020204030204" pitchFamily="34" charset="0"/>
              </a:rPr>
              <a:t>i</a:t>
            </a:r>
            <a:r>
              <a:rPr lang="en-US" sz="2200" dirty="0">
                <a:effectLst/>
                <a:latin typeface="Calibri" panose="020F0502020204030204" pitchFamily="34" charset="0"/>
                <a:ea typeface="LM Roman 10"/>
                <a:cs typeface="Calibri" panose="020F0502020204030204" pitchFamily="34" charset="0"/>
              </a:rPr>
              <a:t>s</a:t>
            </a:r>
            <a:r>
              <a:rPr lang="en-US" sz="2200" spc="115" dirty="0">
                <a:effectLst/>
                <a:latin typeface="Calibri" panose="020F0502020204030204" pitchFamily="34" charset="0"/>
                <a:ea typeface="LM Roman 10"/>
                <a:cs typeface="Calibri" panose="020F0502020204030204" pitchFamily="34" charset="0"/>
              </a:rPr>
              <a:t> </a:t>
            </a:r>
            <a:r>
              <a:rPr lang="en-US" sz="2200" spc="-5" dirty="0">
                <a:effectLst/>
                <a:latin typeface="Calibri" panose="020F0502020204030204" pitchFamily="34" charset="0"/>
                <a:ea typeface="LM Roman 10"/>
                <a:cs typeface="Calibri" panose="020F0502020204030204" pitchFamily="34" charset="0"/>
              </a:rPr>
              <a:t>referre</a:t>
            </a:r>
            <a:r>
              <a:rPr lang="en-US" sz="2200" dirty="0">
                <a:effectLst/>
                <a:latin typeface="Calibri" panose="020F0502020204030204" pitchFamily="34" charset="0"/>
                <a:ea typeface="LM Roman 10"/>
                <a:cs typeface="Calibri" panose="020F0502020204030204" pitchFamily="34" charset="0"/>
              </a:rPr>
              <a:t>d</a:t>
            </a:r>
            <a:r>
              <a:rPr lang="en-US" sz="2200" spc="115" dirty="0">
                <a:effectLst/>
                <a:latin typeface="Calibri" panose="020F0502020204030204" pitchFamily="34" charset="0"/>
                <a:ea typeface="LM Roman 10"/>
                <a:cs typeface="Calibri" panose="020F0502020204030204" pitchFamily="34" charset="0"/>
              </a:rPr>
              <a:t> </a:t>
            </a:r>
            <a:r>
              <a:rPr lang="en-US" sz="2200" spc="-5" dirty="0">
                <a:effectLst/>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o</a:t>
            </a:r>
            <a:r>
              <a:rPr lang="en-US" sz="2200" spc="11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as</a:t>
            </a:r>
            <a:r>
              <a:rPr lang="en-US" sz="2200" spc="120" dirty="0">
                <a:effectLst/>
                <a:latin typeface="Calibri" panose="020F0502020204030204" pitchFamily="34" charset="0"/>
                <a:ea typeface="LM Roman 10"/>
                <a:cs typeface="Calibri" panose="020F0502020204030204" pitchFamily="34" charset="0"/>
              </a:rPr>
              <a:t> </a:t>
            </a:r>
            <a:r>
              <a:rPr lang="en-US" sz="2200" b="1" dirty="0" err="1">
                <a:effectLst/>
                <a:latin typeface="Calibri" panose="020F0502020204030204" pitchFamily="34" charset="0"/>
                <a:ea typeface="LM Roman 10"/>
                <a:cs typeface="Calibri" panose="020F0502020204030204" pitchFamily="34" charset="0"/>
              </a:rPr>
              <a:t>nabla</a:t>
            </a:r>
            <a:r>
              <a:rPr lang="en-US" sz="2200" b="1" spc="120"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operator ∇</a:t>
            </a:r>
          </a:p>
          <a:p>
            <a:pPr>
              <a:lnSpc>
                <a:spcPct val="150000"/>
              </a:lnSpc>
            </a:pPr>
            <a:r>
              <a:rPr lang="en-US" sz="2200" dirty="0">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he overall notation of the gradient g of the point (x, </a:t>
            </a:r>
            <a:r>
              <a:rPr lang="en-US" sz="2200" spc="15" dirty="0">
                <a:effectLst/>
                <a:latin typeface="Calibri" panose="020F0502020204030204" pitchFamily="34" charset="0"/>
                <a:ea typeface="LM Roman 10"/>
                <a:cs typeface="Calibri" panose="020F0502020204030204" pitchFamily="34" charset="0"/>
              </a:rPr>
              <a:t>y) </a:t>
            </a:r>
            <a:r>
              <a:rPr lang="en-US" sz="2200" dirty="0">
                <a:effectLst/>
                <a:latin typeface="Calibri" panose="020F0502020204030204" pitchFamily="34" charset="0"/>
                <a:ea typeface="LM Roman 10"/>
                <a:cs typeface="Calibri" panose="020F0502020204030204" pitchFamily="34" charset="0"/>
              </a:rPr>
              <a:t>of a </a:t>
            </a:r>
            <a:r>
              <a:rPr lang="en-US" sz="2200" spc="-20" dirty="0">
                <a:effectLst/>
                <a:latin typeface="Calibri" panose="020F0502020204030204" pitchFamily="34" charset="0"/>
                <a:ea typeface="LM Roman 10"/>
                <a:cs typeface="Calibri" panose="020F0502020204030204" pitchFamily="34" charset="0"/>
              </a:rPr>
              <a:t>two- </a:t>
            </a:r>
            <a:r>
              <a:rPr lang="en-US" sz="2200" dirty="0">
                <a:effectLst/>
                <a:latin typeface="Calibri" panose="020F0502020204030204" pitchFamily="34" charset="0"/>
                <a:ea typeface="LM Roman 10"/>
                <a:cs typeface="Calibri" panose="020F0502020204030204" pitchFamily="34" charset="0"/>
              </a:rPr>
              <a:t>dimensional function f being g(x, </a:t>
            </a:r>
            <a:r>
              <a:rPr lang="en-US" sz="2200" spc="15" dirty="0">
                <a:effectLst/>
                <a:latin typeface="Calibri" panose="020F0502020204030204" pitchFamily="34" charset="0"/>
                <a:ea typeface="LM Roman 10"/>
                <a:cs typeface="Calibri" panose="020F0502020204030204" pitchFamily="34" charset="0"/>
              </a:rPr>
              <a:t>y) </a:t>
            </a:r>
            <a:r>
              <a:rPr lang="en-US" sz="2200" dirty="0">
                <a:effectLst/>
                <a:latin typeface="Calibri" panose="020F0502020204030204" pitchFamily="34" charset="0"/>
                <a:ea typeface="LM Roman 10"/>
                <a:cs typeface="Calibri" panose="020F0502020204030204" pitchFamily="34" charset="0"/>
              </a:rPr>
              <a:t>=∇f (x, y).</a:t>
            </a:r>
            <a:endParaRPr lang="en-IN" sz="2200" dirty="0">
              <a:effectLst/>
              <a:latin typeface="Calibri" panose="020F0502020204030204" pitchFamily="34" charset="0"/>
              <a:ea typeface="LM Roman 10"/>
              <a:cs typeface="Calibri" panose="020F0502020204030204" pitchFamily="34" charset="0"/>
            </a:endParaRPr>
          </a:p>
          <a:p>
            <a:pPr algn="just">
              <a:lnSpc>
                <a:spcPct val="150000"/>
              </a:lnSpc>
              <a:spcBef>
                <a:spcPts val="300"/>
              </a:spcBef>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Let g </a:t>
            </a:r>
            <a:r>
              <a:rPr lang="en-IN" sz="2200" spc="15" dirty="0">
                <a:effectLst/>
                <a:latin typeface="Calibri" panose="020F0502020204030204" pitchFamily="34" charset="0"/>
                <a:ea typeface="Calibri" panose="020F0502020204030204" pitchFamily="34" charset="0"/>
                <a:cs typeface="Calibri" panose="020F0502020204030204" pitchFamily="34" charset="0"/>
              </a:rPr>
              <a:t>be </a:t>
            </a:r>
            <a:r>
              <a:rPr lang="en-IN" sz="2200" dirty="0">
                <a:effectLst/>
                <a:latin typeface="Calibri" panose="020F0502020204030204" pitchFamily="34" charset="0"/>
                <a:ea typeface="Calibri" panose="020F0502020204030204" pitchFamily="34" charset="0"/>
                <a:cs typeface="Calibri" panose="020F0502020204030204" pitchFamily="34" charset="0"/>
              </a:rPr>
              <a:t>a gradient, then g is a vector with n components</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that</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is</a:t>
            </a:r>
            <a:r>
              <a:rPr lang="en-IN" sz="2200" spc="-12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defined</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for</a:t>
            </a:r>
            <a:r>
              <a:rPr lang="en-IN" sz="2200" spc="-12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any</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point of</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a:t>
            </a:r>
            <a:r>
              <a:rPr lang="en-IN" sz="2200" spc="-15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differential </a:t>
            </a:r>
            <a:r>
              <a:rPr lang="en-IN" sz="2200" spc="-150" dirty="0">
                <a:effectLst/>
                <a:latin typeface="Calibri" panose="020F0502020204030204" pitchFamily="34" charset="0"/>
                <a:ea typeface="Calibri" panose="020F0502020204030204" pitchFamily="34" charset="0"/>
                <a:cs typeface="Calibri" panose="020F0502020204030204" pitchFamily="34" charset="0"/>
              </a:rPr>
              <a:t>n</a:t>
            </a:r>
            <a:r>
              <a:rPr lang="en-IN" sz="2200" dirty="0">
                <a:effectLst/>
                <a:latin typeface="Calibri" panose="020F0502020204030204" pitchFamily="34" charset="0"/>
                <a:ea typeface="Calibri" panose="020F0502020204030204" pitchFamily="34" charset="0"/>
                <a:cs typeface="Calibri" panose="020F0502020204030204" pitchFamily="34" charset="0"/>
              </a:rPr>
              <a:t>-dimensional</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function f</a:t>
            </a:r>
            <a:r>
              <a:rPr lang="en-IN" sz="2200" spc="-29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(x</a:t>
            </a:r>
            <a:r>
              <a:rPr lang="en-IN" sz="2200" baseline="-25000" dirty="0">
                <a:effectLst/>
                <a:latin typeface="Calibri" panose="020F0502020204030204" pitchFamily="34" charset="0"/>
                <a:ea typeface="Calibri" panose="020F0502020204030204" pitchFamily="34" charset="0"/>
                <a:cs typeface="Calibri" panose="020F0502020204030204" pitchFamily="34" charset="0"/>
              </a:rPr>
              <a:t>1</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20" dirty="0">
                <a:effectLst/>
                <a:latin typeface="Calibri" panose="020F0502020204030204" pitchFamily="34" charset="0"/>
                <a:ea typeface="Calibri" panose="020F0502020204030204" pitchFamily="34" charset="0"/>
                <a:cs typeface="Calibri" panose="020F0502020204030204" pitchFamily="34" charset="0"/>
              </a:rPr>
              <a:t> </a:t>
            </a:r>
            <a:r>
              <a:rPr lang="en-IN" sz="2200" spc="15" dirty="0">
                <a:effectLst/>
                <a:latin typeface="Calibri" panose="020F0502020204030204" pitchFamily="34" charset="0"/>
                <a:ea typeface="Calibri" panose="020F0502020204030204" pitchFamily="34" charset="0"/>
                <a:cs typeface="Calibri" panose="020F0502020204030204" pitchFamily="34" charset="0"/>
              </a:rPr>
              <a:t>x</a:t>
            </a:r>
            <a:r>
              <a:rPr lang="en-IN" sz="2200" spc="15" baseline="-25000" dirty="0">
                <a:effectLst/>
                <a:latin typeface="Calibri" panose="020F0502020204030204" pitchFamily="34" charset="0"/>
                <a:ea typeface="Calibri" panose="020F0502020204030204" pitchFamily="34" charset="0"/>
                <a:cs typeface="Calibri" panose="020F0502020204030204" pitchFamily="34" charset="0"/>
              </a:rPr>
              <a:t>2</a:t>
            </a:r>
            <a:r>
              <a:rPr lang="en-IN" sz="2200" spc="15" dirty="0">
                <a:effectLst/>
                <a:latin typeface="Calibri" panose="020F0502020204030204" pitchFamily="34" charset="0"/>
                <a:ea typeface="Calibri" panose="020F0502020204030204" pitchFamily="34" charset="0"/>
                <a:cs typeface="Calibri" panose="020F0502020204030204" pitchFamily="34" charset="0"/>
              </a:rPr>
              <a:t>,</a:t>
            </a:r>
            <a:r>
              <a:rPr lang="en-IN" sz="2200" spc="-1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2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20" dirty="0">
                <a:effectLst/>
                <a:latin typeface="Calibri" panose="020F0502020204030204" pitchFamily="34" charset="0"/>
                <a:ea typeface="Calibri" panose="020F0502020204030204" pitchFamily="34" charset="0"/>
                <a:cs typeface="Calibri" panose="020F0502020204030204" pitchFamily="34" charset="0"/>
              </a:rPr>
              <a:t> </a:t>
            </a:r>
            <a:r>
              <a:rPr lang="en-IN" sz="2200" dirty="0" err="1">
                <a:effectLst/>
                <a:latin typeface="Calibri" panose="020F0502020204030204" pitchFamily="34" charset="0"/>
                <a:ea typeface="Calibri" panose="020F0502020204030204" pitchFamily="34" charset="0"/>
                <a:cs typeface="Calibri" panose="020F0502020204030204" pitchFamily="34" charset="0"/>
              </a:rPr>
              <a:t>x</a:t>
            </a:r>
            <a:r>
              <a:rPr lang="en-IN" sz="2200" baseline="-25000" dirty="0" err="1">
                <a:effectLst/>
                <a:latin typeface="Calibri" panose="020F0502020204030204" pitchFamily="34" charset="0"/>
                <a:ea typeface="Calibri" panose="020F0502020204030204" pitchFamily="34" charset="0"/>
                <a:cs typeface="Calibri" panose="020F0502020204030204" pitchFamily="34" charset="0"/>
              </a:rPr>
              <a:t>n</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50" dirty="0">
                <a:effectLst/>
                <a:latin typeface="Calibri" panose="020F0502020204030204" pitchFamily="34" charset="0"/>
                <a:ea typeface="Calibri" panose="020F0502020204030204" pitchFamily="34" charset="0"/>
                <a:cs typeface="Calibri" panose="020F0502020204030204" pitchFamily="34" charset="0"/>
              </a:rPr>
              <a:t> </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8580" marR="26670" algn="just">
              <a:lnSpc>
                <a:spcPct val="150000"/>
              </a:lnSpc>
              <a:spcBef>
                <a:spcPts val="405"/>
              </a:spcBef>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The</a:t>
            </a:r>
            <a:r>
              <a:rPr lang="en-IN" sz="2200" spc="1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gradient</a:t>
            </a:r>
            <a:r>
              <a:rPr lang="en-IN" sz="2200" spc="11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operator notation is defined</a:t>
            </a:r>
            <a:r>
              <a:rPr lang="en-IN" sz="2200" spc="-13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as</a:t>
            </a:r>
          </a:p>
          <a:p>
            <a:pPr marL="0" indent="0" algn="ctr">
              <a:lnSpc>
                <a:spcPct val="150000"/>
              </a:lnSpc>
              <a:spcBef>
                <a:spcPts val="435"/>
              </a:spcBef>
              <a:spcAft>
                <a:spcPts val="800"/>
              </a:spcAft>
              <a:buNone/>
            </a:pPr>
            <a:r>
              <a:rPr lang="en-IN" sz="2200" b="1" spc="15" dirty="0">
                <a:effectLst/>
                <a:latin typeface="Calibri" panose="020F0502020204030204" pitchFamily="34" charset="0"/>
                <a:ea typeface="Calibri" panose="020F0502020204030204" pitchFamily="34" charset="0"/>
                <a:cs typeface="Calibri" panose="020F0502020204030204" pitchFamily="34" charset="0"/>
              </a:rPr>
              <a:t>g(x</a:t>
            </a:r>
            <a:r>
              <a:rPr lang="en-IN" sz="2200" b="1" spc="15" baseline="-25000" dirty="0">
                <a:effectLst/>
                <a:latin typeface="Calibri" panose="020F0502020204030204" pitchFamily="34" charset="0"/>
                <a:ea typeface="Calibri" panose="020F0502020204030204" pitchFamily="34" charset="0"/>
                <a:cs typeface="Calibri" panose="020F0502020204030204" pitchFamily="34" charset="0"/>
              </a:rPr>
              <a:t>1</a:t>
            </a:r>
            <a:r>
              <a:rPr lang="en-IN" sz="2200" b="1" spc="15"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spc="15" dirty="0">
                <a:effectLst/>
                <a:latin typeface="Calibri" panose="020F0502020204030204" pitchFamily="34" charset="0"/>
                <a:ea typeface="Calibri" panose="020F0502020204030204" pitchFamily="34" charset="0"/>
                <a:cs typeface="Calibri" panose="020F0502020204030204" pitchFamily="34" charset="0"/>
              </a:rPr>
              <a:t>x</a:t>
            </a:r>
            <a:r>
              <a:rPr lang="en-IN" sz="2200" b="1" spc="15" baseline="-25000" dirty="0">
                <a:effectLst/>
                <a:latin typeface="Calibri" panose="020F0502020204030204" pitchFamily="34" charset="0"/>
                <a:ea typeface="Calibri" panose="020F0502020204030204" pitchFamily="34" charset="0"/>
                <a:cs typeface="Calibri" panose="020F0502020204030204" pitchFamily="34" charset="0"/>
              </a:rPr>
              <a:t>2</a:t>
            </a:r>
            <a:r>
              <a:rPr lang="en-IN" sz="2200" b="1" spc="15"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spc="10" dirty="0" err="1">
                <a:effectLst/>
                <a:latin typeface="Calibri" panose="020F0502020204030204" pitchFamily="34" charset="0"/>
                <a:ea typeface="Calibri" panose="020F0502020204030204" pitchFamily="34" charset="0"/>
                <a:cs typeface="Calibri" panose="020F0502020204030204" pitchFamily="34" charset="0"/>
              </a:rPr>
              <a:t>x</a:t>
            </a:r>
            <a:r>
              <a:rPr lang="en-IN" sz="2200" b="1" spc="10" baseline="-25000" dirty="0" err="1">
                <a:effectLst/>
                <a:latin typeface="Calibri" panose="020F0502020204030204" pitchFamily="34" charset="0"/>
                <a:ea typeface="Calibri" panose="020F0502020204030204" pitchFamily="34" charset="0"/>
                <a:cs typeface="Calibri" panose="020F0502020204030204" pitchFamily="34" charset="0"/>
              </a:rPr>
              <a:t>n</a:t>
            </a:r>
            <a:r>
              <a:rPr lang="en-IN" sz="2200" b="1" spc="10"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∇f</a:t>
            </a:r>
            <a:r>
              <a:rPr lang="en-IN" sz="2200" b="1" spc="-2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(x</a:t>
            </a:r>
            <a:r>
              <a:rPr lang="en-IN" sz="2200" b="1" baseline="-25000" dirty="0">
                <a:effectLst/>
                <a:latin typeface="Calibri" panose="020F0502020204030204" pitchFamily="34" charset="0"/>
                <a:ea typeface="Calibri" panose="020F0502020204030204" pitchFamily="34" charset="0"/>
                <a:cs typeface="Calibri" panose="020F0502020204030204" pitchFamily="34" charset="0"/>
              </a:rPr>
              <a:t>1</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spc="15" dirty="0">
                <a:effectLst/>
                <a:latin typeface="Calibri" panose="020F0502020204030204" pitchFamily="34" charset="0"/>
                <a:ea typeface="Calibri" panose="020F0502020204030204" pitchFamily="34" charset="0"/>
                <a:cs typeface="Calibri" panose="020F0502020204030204" pitchFamily="34" charset="0"/>
              </a:rPr>
              <a:t>x</a:t>
            </a:r>
            <a:r>
              <a:rPr lang="en-IN" sz="2200" b="1" spc="15" baseline="-25000" dirty="0">
                <a:effectLst/>
                <a:latin typeface="Calibri" panose="020F0502020204030204" pitchFamily="34" charset="0"/>
                <a:ea typeface="Calibri" panose="020F0502020204030204" pitchFamily="34" charset="0"/>
                <a:cs typeface="Calibri" panose="020F0502020204030204" pitchFamily="34" charset="0"/>
              </a:rPr>
              <a:t>2</a:t>
            </a:r>
            <a:r>
              <a:rPr lang="en-IN" sz="2200" b="1" spc="15"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55"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a:effectLst/>
                <a:latin typeface="Calibri" panose="020F0502020204030204" pitchFamily="34" charset="0"/>
                <a:ea typeface="Calibri" panose="020F0502020204030204" pitchFamily="34" charset="0"/>
                <a:cs typeface="Calibri" panose="020F0502020204030204" pitchFamily="34" charset="0"/>
              </a:rPr>
              <a:t>,</a:t>
            </a:r>
            <a:r>
              <a:rPr lang="en-IN" sz="2200" b="1" spc="-160" dirty="0">
                <a:effectLst/>
                <a:latin typeface="Calibri" panose="020F0502020204030204" pitchFamily="34" charset="0"/>
                <a:ea typeface="Calibri" panose="020F0502020204030204" pitchFamily="34" charset="0"/>
                <a:cs typeface="Calibri" panose="020F0502020204030204" pitchFamily="34" charset="0"/>
              </a:rPr>
              <a:t> </a:t>
            </a:r>
            <a:r>
              <a:rPr lang="en-IN" sz="2200" b="1" dirty="0" err="1">
                <a:effectLst/>
                <a:latin typeface="Calibri" panose="020F0502020204030204" pitchFamily="34" charset="0"/>
                <a:ea typeface="Calibri" panose="020F0502020204030204" pitchFamily="34" charset="0"/>
                <a:cs typeface="Calibri" panose="020F0502020204030204" pitchFamily="34" charset="0"/>
              </a:rPr>
              <a:t>x</a:t>
            </a:r>
            <a:r>
              <a:rPr lang="en-IN" sz="2200" b="1" baseline="-25000" dirty="0" err="1">
                <a:effectLst/>
                <a:latin typeface="Calibri" panose="020F0502020204030204" pitchFamily="34" charset="0"/>
                <a:ea typeface="Calibri" panose="020F0502020204030204" pitchFamily="34" charset="0"/>
                <a:cs typeface="Calibri" panose="020F0502020204030204" pitchFamily="34" charset="0"/>
              </a:rPr>
              <a:t>n</a:t>
            </a:r>
            <a:r>
              <a:rPr lang="en-IN" sz="2200" b="1" dirty="0">
                <a:effectLst/>
                <a:latin typeface="Calibri" panose="020F0502020204030204" pitchFamily="34" charset="0"/>
                <a:ea typeface="Calibri" panose="020F0502020204030204" pitchFamily="34" charset="0"/>
                <a:cs typeface="Calibri" panose="020F0502020204030204" pitchFamily="34" charset="0"/>
              </a:rPr>
              <a:t>)</a:t>
            </a:r>
          </a:p>
          <a:p>
            <a:endParaRPr lang="en-IN" dirty="0"/>
          </a:p>
        </p:txBody>
      </p:sp>
    </p:spTree>
    <p:extLst>
      <p:ext uri="{BB962C8B-B14F-4D97-AF65-F5344CB8AC3E}">
        <p14:creationId xmlns:p14="http://schemas.microsoft.com/office/powerpoint/2010/main" val="721624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228600"/>
            <a:ext cx="8610600" cy="6400800"/>
          </a:xfrm>
        </p:spPr>
        <p:txBody>
          <a:bodyPr>
            <a:normAutofit/>
          </a:bodyPr>
          <a:lstStyle/>
          <a:p>
            <a:pPr marL="0" indent="0" fontAlgn="base">
              <a:spcBef>
                <a:spcPts val="200"/>
              </a:spcBef>
              <a:buNone/>
            </a:pPr>
            <a:r>
              <a:rPr lang="en-IN" sz="2200" b="1" dirty="0">
                <a:effectLst/>
                <a:latin typeface="Calibri" panose="020F0502020204030204" pitchFamily="34" charset="0"/>
                <a:ea typeface="Times New Roman" panose="02020603050405020304" pitchFamily="18" charset="0"/>
                <a:cs typeface="Calibri" panose="020F0502020204030204" pitchFamily="34" charset="0"/>
              </a:rPr>
              <a:t>How to calculate Gradient Descent?</a:t>
            </a:r>
          </a:p>
          <a:p>
            <a:pPr fontAlgn="base">
              <a:lnSpc>
                <a:spcPct val="150000"/>
              </a:lnSpc>
            </a:pPr>
            <a:r>
              <a:rPr lang="en-IN" sz="2200" dirty="0">
                <a:effectLst/>
                <a:latin typeface="Calibri" panose="020F0502020204030204" pitchFamily="34" charset="0"/>
                <a:ea typeface="Times New Roman" panose="02020603050405020304" pitchFamily="18" charset="0"/>
                <a:cs typeface="Calibri" panose="020F0502020204030204" pitchFamily="34" charset="0"/>
              </a:rPr>
              <a:t>Here are the steps of finding minimum of the function using gradient descent:</a:t>
            </a:r>
            <a:endParaRPr lang="en-IN" sz="2200" dirty="0">
              <a:latin typeface="Calibri" panose="020F0502020204030204" pitchFamily="34" charset="0"/>
              <a:ea typeface="Times New Roman" panose="02020603050405020304" pitchFamily="18" charset="0"/>
              <a:cs typeface="Calibri" panose="020F0502020204030204" pitchFamily="34" charset="0"/>
            </a:endParaRPr>
          </a:p>
          <a:p>
            <a:pPr lvl="1" fontAlgn="base">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Calculate the gradient by taking the </a:t>
            </a:r>
            <a:r>
              <a:rPr lang="en-IN" sz="2200" b="1" dirty="0">
                <a:effectLst/>
                <a:latin typeface="Calibri" panose="020F0502020204030204" pitchFamily="34" charset="0"/>
                <a:ea typeface="Calibri" panose="020F0502020204030204" pitchFamily="34" charset="0"/>
                <a:cs typeface="Calibri" panose="020F0502020204030204" pitchFamily="34" charset="0"/>
              </a:rPr>
              <a:t>derivative of the function </a:t>
            </a:r>
            <a:r>
              <a:rPr lang="en-IN" sz="2200" dirty="0">
                <a:effectLst/>
                <a:latin typeface="Calibri" panose="020F0502020204030204" pitchFamily="34" charset="0"/>
                <a:ea typeface="Calibri" panose="020F0502020204030204" pitchFamily="34" charset="0"/>
                <a:cs typeface="Calibri" panose="020F0502020204030204" pitchFamily="34" charset="0"/>
              </a:rPr>
              <a:t>with respect to the specific parameter. </a:t>
            </a:r>
          </a:p>
          <a:p>
            <a:pPr lvl="1" fontAlgn="base">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In case, there are multiple parameters, </a:t>
            </a:r>
            <a:r>
              <a:rPr lang="en-IN" sz="2200" b="1" dirty="0">
                <a:effectLst/>
                <a:latin typeface="Calibri" panose="020F0502020204030204" pitchFamily="34" charset="0"/>
                <a:ea typeface="Calibri" panose="020F0502020204030204" pitchFamily="34" charset="0"/>
                <a:cs typeface="Calibri" panose="020F0502020204030204" pitchFamily="34" charset="0"/>
              </a:rPr>
              <a:t>take the partial derivatives </a:t>
            </a:r>
            <a:r>
              <a:rPr lang="en-IN" sz="2200" dirty="0">
                <a:effectLst/>
                <a:latin typeface="Calibri" panose="020F0502020204030204" pitchFamily="34" charset="0"/>
                <a:ea typeface="Calibri" panose="020F0502020204030204" pitchFamily="34" charset="0"/>
                <a:cs typeface="Calibri" panose="020F0502020204030204" pitchFamily="34" charset="0"/>
              </a:rPr>
              <a:t>with respect to different parameters.</a:t>
            </a:r>
            <a:endParaRPr lang="en-IN" sz="2200"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Calculate the descent value for different parameters by multiplying the value of derivatives with </a:t>
            </a:r>
            <a:r>
              <a:rPr lang="en-IN" sz="2200" b="1" dirty="0">
                <a:effectLst/>
                <a:latin typeface="Calibri" panose="020F0502020204030204" pitchFamily="34" charset="0"/>
                <a:ea typeface="Calibri" panose="020F0502020204030204" pitchFamily="34" charset="0"/>
                <a:cs typeface="Calibri" panose="020F0502020204030204" pitchFamily="34" charset="0"/>
              </a:rPr>
              <a:t>learning rate (step size)</a:t>
            </a:r>
            <a:r>
              <a:rPr lang="en-IN" sz="2200" dirty="0">
                <a:effectLst/>
                <a:latin typeface="Calibri" panose="020F0502020204030204" pitchFamily="34" charset="0"/>
                <a:ea typeface="Calibri" panose="020F0502020204030204" pitchFamily="34" charset="0"/>
                <a:cs typeface="Calibri" panose="020F0502020204030204" pitchFamily="34" charset="0"/>
              </a:rPr>
              <a:t> and -1.</a:t>
            </a:r>
            <a:endParaRPr lang="en-IN" sz="2200"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50000"/>
              </a:lnSpc>
            </a:pPr>
            <a:r>
              <a:rPr lang="en-IN" sz="2200" dirty="0">
                <a:effectLst/>
                <a:latin typeface="Calibri" panose="020F0502020204030204" pitchFamily="34" charset="0"/>
                <a:ea typeface="Calibri" panose="020F0502020204030204" pitchFamily="34" charset="0"/>
                <a:cs typeface="Calibri" panose="020F0502020204030204" pitchFamily="34" charset="0"/>
              </a:rPr>
              <a:t>Update the value of parameter by adding up the existing value of parameter and the descent value. </a:t>
            </a:r>
          </a:p>
          <a:p>
            <a:pPr marL="0" indent="0">
              <a:buNone/>
            </a:pPr>
            <a:endParaRPr lang="en-IN" dirty="0"/>
          </a:p>
        </p:txBody>
      </p:sp>
    </p:spTree>
    <p:extLst>
      <p:ext uri="{BB962C8B-B14F-4D97-AF65-F5344CB8AC3E}">
        <p14:creationId xmlns:p14="http://schemas.microsoft.com/office/powerpoint/2010/main" val="743623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837B25-0BF8-471A-B33E-9E73F5483D6F}"/>
              </a:ext>
            </a:extLst>
          </p:cNvPr>
          <p:cNvPicPr>
            <a:picLocks noGrp="1" noChangeAspect="1"/>
          </p:cNvPicPr>
          <p:nvPr>
            <p:ph sz="quarter" idx="1"/>
          </p:nvPr>
        </p:nvPicPr>
        <p:blipFill>
          <a:blip r:embed="rId2"/>
          <a:stretch>
            <a:fillRect/>
          </a:stretch>
        </p:blipFill>
        <p:spPr>
          <a:xfrm>
            <a:off x="1592516" y="914400"/>
            <a:ext cx="6389434" cy="4648200"/>
          </a:xfrm>
        </p:spPr>
      </p:pic>
    </p:spTree>
    <p:extLst>
      <p:ext uri="{BB962C8B-B14F-4D97-AF65-F5344CB8AC3E}">
        <p14:creationId xmlns:p14="http://schemas.microsoft.com/office/powerpoint/2010/main" val="268084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76AAD8D-5C3E-4697-B282-363747363F45}"/>
              </a:ext>
            </a:extLst>
          </p:cNvPr>
          <p:cNvSpPr>
            <a:spLocks noGrp="1"/>
          </p:cNvSpPr>
          <p:nvPr>
            <p:ph sz="quarter" idx="1"/>
          </p:nvPr>
        </p:nvSpPr>
        <p:spPr>
          <a:xfrm>
            <a:off x="304800" y="304800"/>
            <a:ext cx="8382000" cy="5715000"/>
          </a:xfrm>
        </p:spPr>
        <p:txBody>
          <a:bodyPr>
            <a:normAutofit/>
          </a:bodyPr>
          <a:lstStyle/>
          <a:p>
            <a:r>
              <a:rPr lang="en-IN" sz="2200" dirty="0">
                <a:effectLst/>
                <a:latin typeface="Calibri" panose="020F0502020204030204" pitchFamily="34" charset="0"/>
                <a:ea typeface="Calibri" panose="020F0502020204030204" pitchFamily="34" charset="0"/>
                <a:cs typeface="Calibri" panose="020F0502020204030204" pitchFamily="34" charset="0"/>
              </a:rPr>
              <a:t>The below represents the updating of parameter θ with the value of gradient in the opposite direction while taking small steps.</a:t>
            </a:r>
            <a:endParaRPr lang="en-IN" sz="2200" dirty="0">
              <a:latin typeface="Calibri" panose="020F0502020204030204" pitchFamily="34" charset="0"/>
              <a:cs typeface="Calibri" panose="020F0502020204030204" pitchFamily="34" charset="0"/>
            </a:endParaRPr>
          </a:p>
        </p:txBody>
      </p:sp>
      <p:pic>
        <p:nvPicPr>
          <p:cNvPr id="10" name="Content Placeholder 3" descr="Update the parameter value with gradient descent value">
            <a:extLst>
              <a:ext uri="{FF2B5EF4-FFF2-40B4-BE49-F238E27FC236}">
                <a16:creationId xmlns:a16="http://schemas.microsoft.com/office/drawing/2014/main" id="{1A6672E0-F9E3-4E09-B5B9-A0D68C98E0AC}"/>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581900" cy="3276599"/>
          </a:xfrm>
          <a:prstGeom prst="rect">
            <a:avLst/>
          </a:prstGeom>
          <a:noFill/>
          <a:ln>
            <a:noFill/>
          </a:ln>
        </p:spPr>
      </p:pic>
    </p:spTree>
    <p:extLst>
      <p:ext uri="{BB962C8B-B14F-4D97-AF65-F5344CB8AC3E}">
        <p14:creationId xmlns:p14="http://schemas.microsoft.com/office/powerpoint/2010/main" val="1237208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7AD21-9B7A-4C98-AF8A-3FD785860C18}"/>
              </a:ext>
            </a:extLst>
          </p:cNvPr>
          <p:cNvSpPr>
            <a:spLocks noGrp="1"/>
          </p:cNvSpPr>
          <p:nvPr>
            <p:ph sz="quarter" idx="1"/>
          </p:nvPr>
        </p:nvSpPr>
        <p:spPr>
          <a:xfrm>
            <a:off x="457200" y="457200"/>
            <a:ext cx="8229600" cy="5562600"/>
          </a:xfrm>
        </p:spPr>
        <p:txBody>
          <a:bodyPr/>
          <a:lstStyle/>
          <a:p>
            <a:r>
              <a:rPr lang="en-IN" sz="2200" b="0" i="0" dirty="0">
                <a:solidFill>
                  <a:srgbClr val="21242C"/>
                </a:solidFill>
                <a:effectLst/>
                <a:latin typeface="Calibri" panose="020F0502020204030204" pitchFamily="34" charset="0"/>
                <a:cs typeface="Calibri" panose="020F0502020204030204" pitchFamily="34" charset="0"/>
              </a:rPr>
              <a:t>The gradient of a scalar-valued multivariable function g(</a:t>
            </a:r>
            <a:r>
              <a:rPr lang="en-IN" sz="2200" b="0" i="1" dirty="0" err="1">
                <a:solidFill>
                  <a:srgbClr val="21242C"/>
                </a:solidFill>
                <a:effectLst/>
                <a:latin typeface="Calibri" panose="020F0502020204030204" pitchFamily="34" charset="0"/>
                <a:cs typeface="Calibri" panose="020F0502020204030204" pitchFamily="34" charset="0"/>
              </a:rPr>
              <a:t>x</a:t>
            </a:r>
            <a:r>
              <a:rPr lang="en-IN" sz="2200" b="0" i="0" dirty="0" err="1">
                <a:solidFill>
                  <a:srgbClr val="21242C"/>
                </a:solidFill>
                <a:effectLst/>
                <a:latin typeface="Calibri" panose="020F0502020204030204" pitchFamily="34" charset="0"/>
                <a:cs typeface="Calibri" panose="020F0502020204030204" pitchFamily="34" charset="0"/>
              </a:rPr>
              <a:t>,</a:t>
            </a:r>
            <a:r>
              <a:rPr lang="en-IN" sz="2200" b="0" i="1" dirty="0" err="1">
                <a:solidFill>
                  <a:srgbClr val="21242C"/>
                </a:solidFill>
                <a:effectLst/>
                <a:latin typeface="Calibri" panose="020F0502020204030204" pitchFamily="34" charset="0"/>
                <a:cs typeface="Calibri" panose="020F0502020204030204" pitchFamily="34" charset="0"/>
              </a:rPr>
              <a:t>y</a:t>
            </a:r>
            <a:r>
              <a:rPr lang="en-IN" sz="2200" b="0" i="0" dirty="0">
                <a:solidFill>
                  <a:srgbClr val="21242C"/>
                </a:solidFill>
                <a:effectLst/>
                <a:latin typeface="Calibri" panose="020F0502020204030204" pitchFamily="34" charset="0"/>
                <a:cs typeface="Calibri" panose="020F0502020204030204" pitchFamily="34" charset="0"/>
              </a:rPr>
              <a:t>,…) denoted by ∇</a:t>
            </a:r>
            <a:r>
              <a:rPr lang="en-IN" sz="2200" b="0" i="1" dirty="0">
                <a:solidFill>
                  <a:srgbClr val="21242C"/>
                </a:solidFill>
                <a:effectLst/>
                <a:latin typeface="Calibri" panose="020F0502020204030204" pitchFamily="34" charset="0"/>
                <a:cs typeface="Calibri" panose="020F0502020204030204" pitchFamily="34" charset="0"/>
              </a:rPr>
              <a:t>f(</a:t>
            </a:r>
            <a:r>
              <a:rPr lang="en-IN" sz="2200" b="0" i="1" dirty="0" err="1">
                <a:solidFill>
                  <a:srgbClr val="21242C"/>
                </a:solidFill>
                <a:effectLst/>
                <a:latin typeface="Calibri" panose="020F0502020204030204" pitchFamily="34" charset="0"/>
                <a:cs typeface="Calibri" panose="020F0502020204030204" pitchFamily="34" charset="0"/>
              </a:rPr>
              <a:t>x,y</a:t>
            </a:r>
            <a:r>
              <a:rPr lang="en-IN" sz="2200" b="0" i="1" dirty="0">
                <a:solidFill>
                  <a:srgbClr val="21242C"/>
                </a:solidFill>
                <a:effectLst/>
                <a:latin typeface="Calibri" panose="020F0502020204030204" pitchFamily="34" charset="0"/>
                <a:cs typeface="Calibri" panose="020F0502020204030204" pitchFamily="34" charset="0"/>
              </a:rPr>
              <a:t>,…)</a:t>
            </a:r>
          </a:p>
          <a:p>
            <a:endParaRPr lang="en-IN" dirty="0"/>
          </a:p>
        </p:txBody>
      </p:sp>
      <p:pic>
        <p:nvPicPr>
          <p:cNvPr id="4" name="Content Placeholder 4">
            <a:extLst>
              <a:ext uri="{FF2B5EF4-FFF2-40B4-BE49-F238E27FC236}">
                <a16:creationId xmlns:a16="http://schemas.microsoft.com/office/drawing/2014/main" id="{7E78A8B4-4527-40E9-B022-9971405948AC}"/>
              </a:ext>
            </a:extLst>
          </p:cNvPr>
          <p:cNvPicPr>
            <a:picLocks noChangeAspect="1"/>
          </p:cNvPicPr>
          <p:nvPr/>
        </p:nvPicPr>
        <p:blipFill>
          <a:blip r:embed="rId2"/>
          <a:stretch>
            <a:fillRect/>
          </a:stretch>
        </p:blipFill>
        <p:spPr>
          <a:xfrm>
            <a:off x="2895600" y="1828800"/>
            <a:ext cx="2667000" cy="3352801"/>
          </a:xfrm>
          <a:prstGeom prst="rect">
            <a:avLst/>
          </a:prstGeom>
        </p:spPr>
      </p:pic>
    </p:spTree>
    <p:extLst>
      <p:ext uri="{BB962C8B-B14F-4D97-AF65-F5344CB8AC3E}">
        <p14:creationId xmlns:p14="http://schemas.microsoft.com/office/powerpoint/2010/main" val="43764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fontScale="40000" lnSpcReduction="20000"/>
          </a:bodyPr>
          <a:lstStyle/>
          <a:p>
            <a:pPr marL="0" indent="0">
              <a:buNone/>
            </a:pPr>
            <a:r>
              <a:rPr lang="en-US" sz="7400" b="1" i="0" dirty="0">
                <a:solidFill>
                  <a:srgbClr val="222222"/>
                </a:solidFill>
                <a:effectLst/>
                <a:latin typeface="Calibri" panose="020F0502020204030204" pitchFamily="34" charset="0"/>
                <a:cs typeface="Calibri" panose="020F0502020204030204" pitchFamily="34" charset="0"/>
              </a:rPr>
              <a:t>Training set, Training patterns and Teaching input:</a:t>
            </a:r>
          </a:p>
          <a:p>
            <a:endParaRPr lang="en-US" sz="6500" b="0" i="0" dirty="0">
              <a:solidFill>
                <a:srgbClr val="222222"/>
              </a:solidFill>
              <a:effectLst/>
              <a:latin typeface="Calibri" panose="020F0502020204030204" pitchFamily="34" charset="0"/>
              <a:cs typeface="Calibri" panose="020F0502020204030204" pitchFamily="34" charset="0"/>
            </a:endParaRPr>
          </a:p>
          <a:p>
            <a:pPr>
              <a:lnSpc>
                <a:spcPct val="120000"/>
              </a:lnSpc>
            </a:pPr>
            <a:r>
              <a:rPr lang="en-US" sz="6500" b="0" i="0" dirty="0">
                <a:solidFill>
                  <a:srgbClr val="222222"/>
                </a:solidFill>
                <a:effectLst/>
                <a:latin typeface="Calibri" panose="020F0502020204030204" pitchFamily="34" charset="0"/>
                <a:cs typeface="Calibri" panose="020F0502020204030204" pitchFamily="34" charset="0"/>
              </a:rPr>
              <a:t>A learning procedure is always an </a:t>
            </a:r>
            <a:r>
              <a:rPr lang="en-US" sz="6500" b="1" i="0" dirty="0">
                <a:solidFill>
                  <a:srgbClr val="222222"/>
                </a:solidFill>
                <a:effectLst/>
                <a:latin typeface="Calibri" panose="020F0502020204030204" pitchFamily="34" charset="0"/>
                <a:cs typeface="Calibri" panose="020F0502020204030204" pitchFamily="34" charset="0"/>
              </a:rPr>
              <a:t>algorithm </a:t>
            </a:r>
            <a:r>
              <a:rPr lang="en-US" sz="6500" b="0" i="0" dirty="0">
                <a:solidFill>
                  <a:srgbClr val="222222"/>
                </a:solidFill>
                <a:effectLst/>
                <a:latin typeface="Calibri" panose="020F0502020204030204" pitchFamily="34" charset="0"/>
                <a:cs typeface="Calibri" panose="020F0502020204030204" pitchFamily="34" charset="0"/>
              </a:rPr>
              <a:t>that can easily be implemented by means of a programming language. </a:t>
            </a:r>
          </a:p>
          <a:p>
            <a:pPr>
              <a:lnSpc>
                <a:spcPct val="120000"/>
              </a:lnSpc>
            </a:pPr>
            <a:r>
              <a:rPr lang="en-US" sz="6500" b="0" i="0" dirty="0">
                <a:solidFill>
                  <a:srgbClr val="222222"/>
                </a:solidFill>
                <a:effectLst/>
                <a:latin typeface="Calibri" panose="020F0502020204030204" pitchFamily="34" charset="0"/>
                <a:cs typeface="Calibri" panose="020F0502020204030204" pitchFamily="34" charset="0"/>
              </a:rPr>
              <a:t>A </a:t>
            </a:r>
            <a:r>
              <a:rPr lang="en-US" sz="6500" b="1" i="0" dirty="0">
                <a:solidFill>
                  <a:srgbClr val="222222"/>
                </a:solidFill>
                <a:effectLst/>
                <a:latin typeface="Calibri" panose="020F0502020204030204" pitchFamily="34" charset="0"/>
                <a:cs typeface="Calibri" panose="020F0502020204030204" pitchFamily="34" charset="0"/>
              </a:rPr>
              <a:t>training set </a:t>
            </a:r>
            <a:r>
              <a:rPr lang="en-US" sz="6500" b="0" i="0" dirty="0">
                <a:solidFill>
                  <a:srgbClr val="222222"/>
                </a:solidFill>
                <a:effectLst/>
                <a:latin typeface="Calibri" panose="020F0502020204030204" pitchFamily="34" charset="0"/>
                <a:cs typeface="Calibri" panose="020F0502020204030204" pitchFamily="34" charset="0"/>
              </a:rPr>
              <a:t>consisting of set of training patterns, the corresponding correct output values and some return values.</a:t>
            </a:r>
          </a:p>
          <a:p>
            <a:pPr>
              <a:lnSpc>
                <a:spcPct val="120000"/>
              </a:lnSpc>
            </a:pPr>
            <a:r>
              <a:rPr lang="en-US" sz="6500" b="0" i="0" dirty="0">
                <a:solidFill>
                  <a:srgbClr val="222222"/>
                </a:solidFill>
                <a:effectLst/>
                <a:latin typeface="Calibri" panose="020F0502020204030204" pitchFamily="34" charset="0"/>
                <a:cs typeface="Calibri" panose="020F0502020204030204" pitchFamily="34" charset="0"/>
              </a:rPr>
              <a:t>A </a:t>
            </a:r>
            <a:r>
              <a:rPr lang="en-US" sz="6500" b="1" i="0" dirty="0">
                <a:solidFill>
                  <a:srgbClr val="222222"/>
                </a:solidFill>
                <a:effectLst/>
                <a:latin typeface="Calibri" panose="020F0502020204030204" pitchFamily="34" charset="0"/>
                <a:cs typeface="Calibri" panose="020F0502020204030204" pitchFamily="34" charset="0"/>
              </a:rPr>
              <a:t>training pattern </a:t>
            </a:r>
            <a:r>
              <a:rPr lang="en-US" sz="6500" b="0" i="0" dirty="0">
                <a:solidFill>
                  <a:srgbClr val="222222"/>
                </a:solidFill>
                <a:effectLst/>
                <a:latin typeface="Calibri" panose="020F0502020204030204" pitchFamily="34" charset="0"/>
                <a:cs typeface="Calibri" panose="020F0502020204030204" pitchFamily="34" charset="0"/>
              </a:rPr>
              <a:t>is an input vector p with the components p</a:t>
            </a:r>
            <a:r>
              <a:rPr lang="en-US" sz="6500" b="0" i="0" baseline="-25000" dirty="0">
                <a:solidFill>
                  <a:srgbClr val="222222"/>
                </a:solidFill>
                <a:effectLst/>
                <a:latin typeface="Calibri" panose="020F0502020204030204" pitchFamily="34" charset="0"/>
                <a:cs typeface="Calibri" panose="020F0502020204030204" pitchFamily="34" charset="0"/>
              </a:rPr>
              <a:t>1</a:t>
            </a:r>
            <a:r>
              <a:rPr lang="en-US" sz="6500" b="0" i="0" dirty="0">
                <a:solidFill>
                  <a:srgbClr val="222222"/>
                </a:solidFill>
                <a:effectLst/>
                <a:latin typeface="Calibri" panose="020F0502020204030204" pitchFamily="34" charset="0"/>
                <a:cs typeface="Calibri" panose="020F0502020204030204" pitchFamily="34" charset="0"/>
              </a:rPr>
              <a:t>, p</a:t>
            </a:r>
            <a:r>
              <a:rPr lang="en-US" sz="6500" b="0" i="0" baseline="-25000" dirty="0">
                <a:solidFill>
                  <a:srgbClr val="222222"/>
                </a:solidFill>
                <a:effectLst/>
                <a:latin typeface="Calibri" panose="020F0502020204030204" pitchFamily="34" charset="0"/>
                <a:cs typeface="Calibri" panose="020F0502020204030204" pitchFamily="34" charset="0"/>
              </a:rPr>
              <a:t>2</a:t>
            </a:r>
            <a:r>
              <a:rPr lang="en-US" sz="6500" b="0" i="0" dirty="0">
                <a:solidFill>
                  <a:srgbClr val="222222"/>
                </a:solidFill>
                <a:effectLst/>
                <a:latin typeface="Calibri" panose="020F0502020204030204" pitchFamily="34" charset="0"/>
                <a:cs typeface="Calibri" panose="020F0502020204030204" pitchFamily="34" charset="0"/>
              </a:rPr>
              <a:t>. . . </a:t>
            </a:r>
            <a:r>
              <a:rPr lang="en-US" sz="6500" b="0" i="0" dirty="0" err="1">
                <a:solidFill>
                  <a:srgbClr val="222222"/>
                </a:solidFill>
                <a:effectLst/>
                <a:latin typeface="Calibri" panose="020F0502020204030204" pitchFamily="34" charset="0"/>
                <a:cs typeface="Calibri" panose="020F0502020204030204" pitchFamily="34" charset="0"/>
              </a:rPr>
              <a:t>P</a:t>
            </a:r>
            <a:r>
              <a:rPr lang="en-US" sz="6500" b="0" i="0" baseline="-25000" dirty="0" err="1">
                <a:solidFill>
                  <a:srgbClr val="222222"/>
                </a:solidFill>
                <a:effectLst/>
                <a:latin typeface="Calibri" panose="020F0502020204030204" pitchFamily="34" charset="0"/>
                <a:cs typeface="Calibri" panose="020F0502020204030204" pitchFamily="34" charset="0"/>
              </a:rPr>
              <a:t>n</a:t>
            </a:r>
            <a:r>
              <a:rPr lang="en-US" sz="6500" dirty="0">
                <a:solidFill>
                  <a:srgbClr val="222222"/>
                </a:solidFill>
                <a:latin typeface="Calibri" panose="020F0502020204030204" pitchFamily="34" charset="0"/>
                <a:cs typeface="Calibri" panose="020F0502020204030204" pitchFamily="34" charset="0"/>
              </a:rPr>
              <a:t>.</a:t>
            </a:r>
          </a:p>
          <a:p>
            <a:pPr>
              <a:lnSpc>
                <a:spcPct val="120000"/>
              </a:lnSpc>
            </a:pPr>
            <a:r>
              <a:rPr lang="en-US" sz="6500" b="0" i="0" dirty="0">
                <a:solidFill>
                  <a:srgbClr val="222222"/>
                </a:solidFill>
                <a:effectLst/>
                <a:latin typeface="Calibri" panose="020F0502020204030204" pitchFamily="34" charset="0"/>
                <a:cs typeface="Calibri" panose="020F0502020204030204" pitchFamily="34" charset="0"/>
              </a:rPr>
              <a:t>The </a:t>
            </a:r>
            <a:r>
              <a:rPr lang="en-US" sz="6500" b="1" i="0" dirty="0">
                <a:solidFill>
                  <a:srgbClr val="222222"/>
                </a:solidFill>
                <a:effectLst/>
                <a:latin typeface="Calibri" panose="020F0502020204030204" pitchFamily="34" charset="0"/>
                <a:cs typeface="Calibri" panose="020F0502020204030204" pitchFamily="34" charset="0"/>
              </a:rPr>
              <a:t>teaching input </a:t>
            </a:r>
            <a:r>
              <a:rPr lang="en-US" sz="6500" b="0" i="0" dirty="0" err="1">
                <a:solidFill>
                  <a:srgbClr val="222222"/>
                </a:solidFill>
                <a:effectLst/>
                <a:latin typeface="Calibri" panose="020F0502020204030204" pitchFamily="34" charset="0"/>
                <a:cs typeface="Calibri" panose="020F0502020204030204" pitchFamily="34" charset="0"/>
              </a:rPr>
              <a:t>t</a:t>
            </a:r>
            <a:r>
              <a:rPr lang="en-US" sz="6500" b="0" i="0" baseline="-25000" dirty="0" err="1">
                <a:solidFill>
                  <a:srgbClr val="222222"/>
                </a:solidFill>
                <a:effectLst/>
                <a:latin typeface="Calibri" panose="020F0502020204030204" pitchFamily="34" charset="0"/>
                <a:cs typeface="Calibri" panose="020F0502020204030204" pitchFamily="34" charset="0"/>
              </a:rPr>
              <a:t>j</a:t>
            </a:r>
            <a:r>
              <a:rPr lang="en-US" sz="6500" b="0" i="0" dirty="0">
                <a:solidFill>
                  <a:srgbClr val="222222"/>
                </a:solidFill>
                <a:effectLst/>
                <a:latin typeface="Calibri" panose="020F0502020204030204" pitchFamily="34" charset="0"/>
                <a:cs typeface="Calibri" panose="020F0502020204030204" pitchFamily="34" charset="0"/>
              </a:rPr>
              <a:t> is the desired and correct value j should output after the input of a certain training pattern. </a:t>
            </a:r>
          </a:p>
          <a:p>
            <a:pPr algn="just">
              <a:lnSpc>
                <a:spcPct val="120000"/>
              </a:lnSpc>
            </a:pPr>
            <a:r>
              <a:rPr lang="en-US" sz="6500" b="0" i="0" dirty="0">
                <a:solidFill>
                  <a:srgbClr val="222222"/>
                </a:solidFill>
                <a:effectLst/>
                <a:latin typeface="Calibri" panose="020F0502020204030204" pitchFamily="34" charset="0"/>
                <a:cs typeface="Calibri" panose="020F0502020204030204" pitchFamily="34" charset="0"/>
              </a:rPr>
              <a:t>For a neuron j with the incorrect output </a:t>
            </a:r>
            <a:r>
              <a:rPr lang="en-US" sz="6500" b="0" i="0" dirty="0" err="1">
                <a:solidFill>
                  <a:srgbClr val="222222"/>
                </a:solidFill>
                <a:effectLst/>
                <a:latin typeface="Calibri" panose="020F0502020204030204" pitchFamily="34" charset="0"/>
                <a:cs typeface="Calibri" panose="020F0502020204030204" pitchFamily="34" charset="0"/>
              </a:rPr>
              <a:t>o</a:t>
            </a:r>
            <a:r>
              <a:rPr lang="en-US" sz="6500" b="0" i="0" baseline="-25000" dirty="0" err="1">
                <a:solidFill>
                  <a:srgbClr val="222222"/>
                </a:solidFill>
                <a:effectLst/>
                <a:latin typeface="Calibri" panose="020F0502020204030204" pitchFamily="34" charset="0"/>
                <a:cs typeface="Calibri" panose="020F0502020204030204" pitchFamily="34" charset="0"/>
              </a:rPr>
              <a:t>j</a:t>
            </a:r>
            <a:r>
              <a:rPr lang="en-US" sz="6500" b="0" i="0" dirty="0">
                <a:solidFill>
                  <a:srgbClr val="222222"/>
                </a:solidFill>
                <a:effectLst/>
                <a:latin typeface="Calibri" panose="020F0502020204030204" pitchFamily="34" charset="0"/>
                <a:cs typeface="Calibri" panose="020F0502020204030204" pitchFamily="34" charset="0"/>
              </a:rPr>
              <a:t> ,</a:t>
            </a:r>
            <a:r>
              <a:rPr lang="en-US" sz="6500" b="0" i="0" dirty="0" err="1">
                <a:solidFill>
                  <a:srgbClr val="222222"/>
                </a:solidFill>
                <a:effectLst/>
                <a:latin typeface="Calibri" panose="020F0502020204030204" pitchFamily="34" charset="0"/>
                <a:cs typeface="Calibri" panose="020F0502020204030204" pitchFamily="34" charset="0"/>
              </a:rPr>
              <a:t>t</a:t>
            </a:r>
            <a:r>
              <a:rPr lang="en-US" sz="6500" b="0" i="0" baseline="-25000" dirty="0" err="1">
                <a:solidFill>
                  <a:srgbClr val="222222"/>
                </a:solidFill>
                <a:effectLst/>
                <a:latin typeface="Calibri" panose="020F0502020204030204" pitchFamily="34" charset="0"/>
                <a:cs typeface="Calibri" panose="020F0502020204030204" pitchFamily="34" charset="0"/>
              </a:rPr>
              <a:t>j</a:t>
            </a:r>
            <a:r>
              <a:rPr lang="en-US" sz="6500" b="0" i="0" dirty="0">
                <a:solidFill>
                  <a:srgbClr val="222222"/>
                </a:solidFill>
                <a:effectLst/>
                <a:latin typeface="Calibri" panose="020F0502020204030204" pitchFamily="34" charset="0"/>
                <a:cs typeface="Calibri" panose="020F0502020204030204" pitchFamily="34" charset="0"/>
              </a:rPr>
              <a:t> is the </a:t>
            </a:r>
            <a:r>
              <a:rPr lang="en-US" sz="6500" i="0" dirty="0">
                <a:solidFill>
                  <a:srgbClr val="222222"/>
                </a:solidFill>
                <a:effectLst/>
                <a:latin typeface="Calibri" panose="020F0502020204030204" pitchFamily="34" charset="0"/>
                <a:cs typeface="Calibri" panose="020F0502020204030204" pitchFamily="34" charset="0"/>
              </a:rPr>
              <a:t>teaching input</a:t>
            </a:r>
            <a:r>
              <a:rPr lang="en-US" sz="6500" b="0" i="0" dirty="0">
                <a:solidFill>
                  <a:srgbClr val="222222"/>
                </a:solidFill>
                <a:effectLst/>
                <a:latin typeface="Calibri" panose="020F0502020204030204" pitchFamily="34" charset="0"/>
                <a:cs typeface="Calibri" panose="020F0502020204030204" pitchFamily="34" charset="0"/>
              </a:rPr>
              <a:t>, which means it is the correct or desired output for a training pattern p. </a:t>
            </a:r>
          </a:p>
          <a:p>
            <a:pPr marL="0" indent="0" algn="just">
              <a:buNone/>
            </a:pPr>
            <a:endParaRPr lang="en-US" sz="4200" b="0" i="0" dirty="0">
              <a:solidFill>
                <a:srgbClr val="222222"/>
              </a:solidFill>
              <a:effectLst/>
              <a:latin typeface="Calibri" panose="020F0502020204030204" pitchFamily="34" charset="0"/>
              <a:cs typeface="Calibri" panose="020F0502020204030204" pitchFamily="34" charset="0"/>
            </a:endParaRPr>
          </a:p>
          <a:p>
            <a:endParaRPr lang="en-US" b="0" i="0" dirty="0">
              <a:solidFill>
                <a:srgbClr val="222222"/>
              </a:solidFill>
              <a:effectLst/>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920074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610600" cy="6172200"/>
          </a:xfrm>
        </p:spPr>
        <p:txBody>
          <a:bodyPr/>
          <a:lstStyle/>
          <a:p>
            <a:r>
              <a:rPr lang="en-IN" sz="2200" spc="4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the name suggests minimum is the lowest value in a set and maximum is the highest value. </a:t>
            </a:r>
          </a:p>
          <a:p>
            <a:r>
              <a:rPr lang="en-IN" sz="2200" spc="4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means it is true for the entire set and local means it is true in some vicinity. </a:t>
            </a:r>
          </a:p>
          <a:p>
            <a:r>
              <a:rPr lang="en-IN" sz="2200" spc="4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function can have multiple local maxima and minima. However, there can be only one global maximum as well as minimum. </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1C99273A-194A-41C9-932E-710A4D25E001}"/>
              </a:ext>
            </a:extLst>
          </p:cNvPr>
          <p:cNvPicPr/>
          <p:nvPr/>
        </p:nvPicPr>
        <p:blipFill>
          <a:blip r:embed="rId2">
            <a:extLst>
              <a:ext uri="{28A0092B-C50C-407E-A947-70E740481C1C}">
                <a14:useLocalDpi xmlns:a14="http://schemas.microsoft.com/office/drawing/2010/main" val="0"/>
              </a:ext>
            </a:extLst>
          </a:blip>
          <a:stretch>
            <a:fillRect/>
          </a:stretch>
        </p:blipFill>
        <p:spPr>
          <a:xfrm>
            <a:off x="685800" y="2819400"/>
            <a:ext cx="7543800" cy="3311525"/>
          </a:xfrm>
          <a:prstGeom prst="rect">
            <a:avLst/>
          </a:prstGeom>
        </p:spPr>
      </p:pic>
    </p:spTree>
    <p:extLst>
      <p:ext uri="{BB962C8B-B14F-4D97-AF65-F5344CB8AC3E}">
        <p14:creationId xmlns:p14="http://schemas.microsoft.com/office/powerpoint/2010/main" val="1452722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8EC30A-C11E-4DEF-A0B1-A63186B9FA6D}"/>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29600" cy="6019800"/>
          </a:xfrm>
          <a:prstGeom prst="rect">
            <a:avLst/>
          </a:prstGeom>
          <a:noFill/>
          <a:ln>
            <a:noFill/>
          </a:ln>
        </p:spPr>
      </p:pic>
    </p:spTree>
    <p:extLst>
      <p:ext uri="{BB962C8B-B14F-4D97-AF65-F5344CB8AC3E}">
        <p14:creationId xmlns:p14="http://schemas.microsoft.com/office/powerpoint/2010/main" val="2699120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A116C-DACA-4507-87AD-B240F0DC00A9}"/>
              </a:ext>
            </a:extLst>
          </p:cNvPr>
          <p:cNvSpPr>
            <a:spLocks noGrp="1"/>
          </p:cNvSpPr>
          <p:nvPr>
            <p:ph sz="quarter" idx="1"/>
          </p:nvPr>
        </p:nvSpPr>
        <p:spPr>
          <a:xfrm>
            <a:off x="457200" y="304800"/>
            <a:ext cx="8229600" cy="6248400"/>
          </a:xfrm>
        </p:spPr>
        <p:txBody>
          <a:bodyPr>
            <a:normAutofit lnSpcReduction="10000"/>
          </a:bodyPr>
          <a:lstStyle/>
          <a:p>
            <a:pPr marL="0" indent="0">
              <a:buNone/>
            </a:pPr>
            <a:r>
              <a:rPr lang="en-US" sz="2200" b="1" dirty="0">
                <a:latin typeface="Calibri" panose="020F0502020204030204" pitchFamily="34" charset="0"/>
                <a:cs typeface="Calibri" panose="020F0502020204030204" pitchFamily="34" charset="0"/>
              </a:rPr>
              <a:t>Possible errors during gradient descent:</a:t>
            </a:r>
          </a:p>
          <a:p>
            <a:pPr>
              <a:lnSpc>
                <a:spcPct val="150000"/>
              </a:lnSpc>
            </a:pPr>
            <a:r>
              <a:rPr lang="en-US" sz="2200" dirty="0">
                <a:latin typeface="Calibri" panose="020F0502020204030204" pitchFamily="34" charset="0"/>
                <a:cs typeface="Calibri" panose="020F0502020204030204" pitchFamily="34" charset="0"/>
              </a:rPr>
              <a:t>(a) - Every gradient descent procedure can get stuck within </a:t>
            </a:r>
            <a:r>
              <a:rPr lang="en-US" sz="2200" b="1" dirty="0">
                <a:latin typeface="Calibri" panose="020F0502020204030204" pitchFamily="34" charset="0"/>
                <a:cs typeface="Calibri" panose="020F0502020204030204" pitchFamily="34" charset="0"/>
              </a:rPr>
              <a:t>local minimum.</a:t>
            </a:r>
          </a:p>
          <a:p>
            <a:pPr lvl="1">
              <a:lnSpc>
                <a:spcPct val="150000"/>
              </a:lnSpc>
            </a:pPr>
            <a:r>
              <a:rPr lang="en-US" sz="2200" dirty="0">
                <a:latin typeface="Calibri" panose="020F0502020204030204" pitchFamily="34" charset="0"/>
                <a:cs typeface="Calibri" panose="020F0502020204030204" pitchFamily="34" charset="0"/>
              </a:rPr>
              <a:t>This problem is increasing proportionally to the size of the error surface, and there is no universal solution.</a:t>
            </a:r>
          </a:p>
          <a:p>
            <a:pPr>
              <a:lnSpc>
                <a:spcPct val="150000"/>
              </a:lnSpc>
            </a:pPr>
            <a:r>
              <a:rPr lang="en-US" sz="2200" dirty="0">
                <a:latin typeface="Calibri" panose="020F0502020204030204" pitchFamily="34" charset="0"/>
                <a:cs typeface="Calibri" panose="020F0502020204030204" pitchFamily="34" charset="0"/>
              </a:rPr>
              <a:t>(b) - </a:t>
            </a:r>
            <a:r>
              <a:rPr lang="en-US" sz="2200" b="1" dirty="0">
                <a:latin typeface="Calibri" panose="020F0502020204030204" pitchFamily="34" charset="0"/>
                <a:cs typeface="Calibri" panose="020F0502020204030204" pitchFamily="34" charset="0"/>
              </a:rPr>
              <a:t>Flat plateau </a:t>
            </a:r>
            <a:r>
              <a:rPr lang="en-US" sz="2200" dirty="0">
                <a:latin typeface="Calibri" panose="020F0502020204030204" pitchFamily="34" charset="0"/>
                <a:cs typeface="Calibri" panose="020F0502020204030204" pitchFamily="34" charset="0"/>
              </a:rPr>
              <a:t>on the error surface has less slope may cause training slowness.</a:t>
            </a:r>
          </a:p>
          <a:p>
            <a:pPr>
              <a:lnSpc>
                <a:spcPct val="150000"/>
              </a:lnSpc>
            </a:pPr>
            <a:r>
              <a:rPr lang="en-US" sz="2200" dirty="0">
                <a:latin typeface="Calibri" panose="020F0502020204030204" pitchFamily="34" charset="0"/>
                <a:cs typeface="Calibri" panose="020F0502020204030204" pitchFamily="34" charset="0"/>
              </a:rPr>
              <a:t>(c) – </a:t>
            </a:r>
            <a:r>
              <a:rPr lang="en-US" sz="2200" b="1" dirty="0">
                <a:latin typeface="Calibri" panose="020F0502020204030204" pitchFamily="34" charset="0"/>
                <a:cs typeface="Calibri" panose="020F0502020204030204" pitchFamily="34" charset="0"/>
              </a:rPr>
              <a:t>Steep canyons </a:t>
            </a:r>
            <a:r>
              <a:rPr lang="en-US" sz="2200" dirty="0">
                <a:latin typeface="Calibri" panose="020F0502020204030204" pitchFamily="34" charset="0"/>
                <a:cs typeface="Calibri" panose="020F0502020204030204" pitchFamily="34" charset="0"/>
              </a:rPr>
              <a:t>in the error surface may cause oscillation. </a:t>
            </a:r>
          </a:p>
          <a:p>
            <a:pPr lvl="1">
              <a:lnSpc>
                <a:spcPct val="150000"/>
              </a:lnSpc>
            </a:pPr>
            <a:r>
              <a:rPr lang="en-US" sz="2200" dirty="0">
                <a:latin typeface="Calibri" panose="020F0502020204030204" pitchFamily="34" charset="0"/>
                <a:cs typeface="Calibri" panose="020F0502020204030204" pitchFamily="34" charset="0"/>
              </a:rPr>
              <a:t>A sudden alternation from very strong negative gradient to a very positive one, result in oscillation. Such error does not occur often.</a:t>
            </a:r>
          </a:p>
          <a:p>
            <a:pPr>
              <a:lnSpc>
                <a:spcPct val="150000"/>
              </a:lnSpc>
            </a:pPr>
            <a:r>
              <a:rPr lang="en-US" sz="2200" dirty="0">
                <a:latin typeface="Calibri" panose="020F0502020204030204" pitchFamily="34" charset="0"/>
                <a:cs typeface="Calibri" panose="020F0502020204030204" pitchFamily="34" charset="0"/>
              </a:rPr>
              <a:t>(d) – The gradient is very large at a steep slope, so that the large steps can be made, and a </a:t>
            </a:r>
            <a:r>
              <a:rPr lang="en-US" sz="2200" b="1" dirty="0">
                <a:latin typeface="Calibri" panose="020F0502020204030204" pitchFamily="34" charset="0"/>
                <a:cs typeface="Calibri" panose="020F0502020204030204" pitchFamily="34" charset="0"/>
              </a:rPr>
              <a:t>good minimum </a:t>
            </a:r>
            <a:r>
              <a:rPr lang="en-US" sz="2200" dirty="0">
                <a:latin typeface="Calibri" panose="020F0502020204030204" pitchFamily="34" charset="0"/>
                <a:cs typeface="Calibri" panose="020F0502020204030204" pitchFamily="34" charset="0"/>
              </a:rPr>
              <a:t>can be possibly be missed.</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92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9FEE38-B588-4C95-8D6A-43E66CF13C1B}"/>
              </a:ext>
            </a:extLst>
          </p:cNvPr>
          <p:cNvSpPr>
            <a:spLocks noGrp="1"/>
          </p:cNvSpPr>
          <p:nvPr>
            <p:ph sz="quarter" idx="1"/>
          </p:nvPr>
        </p:nvSpPr>
        <p:spPr>
          <a:xfrm>
            <a:off x="304800" y="457200"/>
            <a:ext cx="8382000" cy="5562600"/>
          </a:xfrm>
        </p:spPr>
        <p:txBody>
          <a:bodyPr/>
          <a:lstStyle/>
          <a:p>
            <a:pPr marL="0" indent="0">
              <a:buNone/>
            </a:pPr>
            <a:endParaRPr lang="en-IN" dirty="0"/>
          </a:p>
        </p:txBody>
      </p:sp>
      <p:pic>
        <p:nvPicPr>
          <p:cNvPr id="6" name="Picture 5">
            <a:extLst>
              <a:ext uri="{FF2B5EF4-FFF2-40B4-BE49-F238E27FC236}">
                <a16:creationId xmlns:a16="http://schemas.microsoft.com/office/drawing/2014/main" id="{18C8AB34-A6B4-4567-833D-048A92B50451}"/>
              </a:ext>
            </a:extLst>
          </p:cNvPr>
          <p:cNvPicPr>
            <a:picLocks noChangeAspect="1"/>
          </p:cNvPicPr>
          <p:nvPr/>
        </p:nvPicPr>
        <p:blipFill>
          <a:blip r:embed="rId2"/>
          <a:stretch>
            <a:fillRect/>
          </a:stretch>
        </p:blipFill>
        <p:spPr>
          <a:xfrm>
            <a:off x="560788" y="560608"/>
            <a:ext cx="8049812" cy="5763992"/>
          </a:xfrm>
          <a:prstGeom prst="rect">
            <a:avLst/>
          </a:prstGeom>
        </p:spPr>
      </p:pic>
    </p:spTree>
    <p:extLst>
      <p:ext uri="{BB962C8B-B14F-4D97-AF65-F5344CB8AC3E}">
        <p14:creationId xmlns:p14="http://schemas.microsoft.com/office/powerpoint/2010/main" val="1647063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686800" cy="6172200"/>
          </a:xfrm>
        </p:spPr>
        <p:txBody>
          <a:bodyPr/>
          <a:lstStyle/>
          <a:p>
            <a:pPr marL="0" indent="0">
              <a:buNone/>
            </a:pPr>
            <a:endParaRPr lang="en-IN" dirty="0"/>
          </a:p>
        </p:txBody>
      </p:sp>
      <p:pic>
        <p:nvPicPr>
          <p:cNvPr id="4" name="Picture 3">
            <a:extLst>
              <a:ext uri="{FF2B5EF4-FFF2-40B4-BE49-F238E27FC236}">
                <a16:creationId xmlns:a16="http://schemas.microsoft.com/office/drawing/2014/main" id="{76E39D81-249A-422B-A83E-F69A1F88FAC9}"/>
              </a:ext>
            </a:extLst>
          </p:cNvPr>
          <p:cNvPicPr/>
          <p:nvPr/>
        </p:nvPicPr>
        <p:blipFill>
          <a:blip r:embed="rId2">
            <a:extLst>
              <a:ext uri="{28A0092B-C50C-407E-A947-70E740481C1C}">
                <a14:useLocalDpi xmlns:a14="http://schemas.microsoft.com/office/drawing/2010/main" val="0"/>
              </a:ext>
            </a:extLst>
          </a:blip>
          <a:stretch>
            <a:fillRect/>
          </a:stretch>
        </p:blipFill>
        <p:spPr>
          <a:xfrm>
            <a:off x="381000" y="990600"/>
            <a:ext cx="7924800" cy="5029199"/>
          </a:xfrm>
          <a:prstGeom prst="rect">
            <a:avLst/>
          </a:prstGeom>
        </p:spPr>
      </p:pic>
    </p:spTree>
    <p:extLst>
      <p:ext uri="{BB962C8B-B14F-4D97-AF65-F5344CB8AC3E}">
        <p14:creationId xmlns:p14="http://schemas.microsoft.com/office/powerpoint/2010/main" val="541723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382000" cy="6553200"/>
          </a:xfrm>
        </p:spPr>
        <p:txBody>
          <a:bodyPr>
            <a:normAutofit/>
          </a:bodyPr>
          <a:lstStyle/>
          <a:p>
            <a:pPr marL="0" indent="0">
              <a:buNone/>
            </a:pP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Hebbian learning rule:</a:t>
            </a: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pPr algn="just">
              <a:spcBef>
                <a:spcPts val="300"/>
              </a:spcBef>
              <a:spcAft>
                <a:spcPts val="800"/>
              </a:spcAft>
            </a:pPr>
            <a:r>
              <a:rPr lang="en-IN"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In 1949, Donald O. Hebb formulated the </a:t>
            </a:r>
            <a:r>
              <a:rPr lang="en-IN" sz="2200" b="1" dirty="0">
                <a:effectLst/>
                <a:latin typeface="Calibri" panose="020F0502020204030204" pitchFamily="34" charset="0"/>
                <a:ea typeface="Calibri" panose="020F0502020204030204" pitchFamily="34" charset="0"/>
                <a:cs typeface="Calibri" panose="020F0502020204030204" pitchFamily="34" charset="0"/>
              </a:rPr>
              <a:t>Hebbian rule, </a:t>
            </a:r>
            <a:r>
              <a:rPr lang="en-IN" sz="2200" dirty="0">
                <a:effectLst/>
                <a:latin typeface="Calibri" panose="020F0502020204030204" pitchFamily="34" charset="0"/>
                <a:ea typeface="Calibri" panose="020F0502020204030204" pitchFamily="34" charset="0"/>
                <a:cs typeface="Calibri" panose="020F0502020204030204" pitchFamily="34" charset="0"/>
              </a:rPr>
              <a:t>which is the basis for most of the complicated learning rules.</a:t>
            </a:r>
          </a:p>
          <a:p>
            <a:pPr algn="just">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Hebbian rule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If neuron j receives an input from neuron </a:t>
            </a:r>
            <a:r>
              <a:rPr lang="en-IN" sz="2200" b="1"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and if both neurons are strongly active at the same time, then increase the weight </a:t>
            </a:r>
            <a:r>
              <a:rPr lang="en-IN" sz="2200" b="1"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w</a:t>
            </a:r>
            <a:r>
              <a:rPr lang="en-IN" sz="2200" b="1" baseline="-250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i,j</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200" b="1"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rule is:</a:t>
            </a:r>
          </a:p>
          <a:p>
            <a:pPr algn="just">
              <a:spcAft>
                <a:spcPts val="800"/>
              </a:spcAft>
            </a:pPr>
            <a:endParaRPr lang="en-IN" sz="2200"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IN" sz="2200" dirty="0">
                <a:solidFill>
                  <a:srgbClr val="222222"/>
                </a:solidFill>
                <a:latin typeface="Calibri" panose="020F0502020204030204" pitchFamily="34" charset="0"/>
                <a:ea typeface="Calibri" panose="020F0502020204030204" pitchFamily="34" charset="0"/>
                <a:cs typeface="Calibri" panose="020F0502020204030204" pitchFamily="34" charset="0"/>
              </a:rPr>
              <a:t>w</a:t>
            </a:r>
            <a:r>
              <a:rPr lang="en-IN" sz="22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ith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being the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change in weight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from </a:t>
            </a:r>
            <a:r>
              <a:rPr lang="en-IN" sz="22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to j, which is proportional to the following factors:</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marR="95250" lvl="1" indent="-342900" algn="just">
              <a:spcAft>
                <a:spcPts val="800"/>
              </a:spcAft>
              <a:buSzPts val="1000"/>
              <a:buFont typeface="Symbol" panose="05050102010706020507" pitchFamily="18" charset="2"/>
              <a:buChar char=""/>
              <a:tabLst>
                <a:tab pos="457200" algn="l"/>
              </a:tabLs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output o</a:t>
            </a:r>
            <a:r>
              <a:rPr lang="en-IN" sz="2200" baseline="-250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of the predecessor neuron </a:t>
            </a:r>
            <a:r>
              <a:rPr lang="en-IN" sz="22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as well as,</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marR="95250" lvl="1" indent="-342900" algn="just">
              <a:spcAft>
                <a:spcPts val="800"/>
              </a:spcAft>
              <a:buSzPts val="1000"/>
              <a:buFont typeface="Symbol" panose="05050102010706020507" pitchFamily="18" charset="2"/>
              <a:buChar char=""/>
              <a:tabLst>
                <a:tab pos="457200" algn="l"/>
              </a:tabLs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activation </a:t>
            </a:r>
            <a:r>
              <a:rPr lang="en-IN" sz="22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a:t>
            </a:r>
            <a:r>
              <a:rPr lang="en-IN" sz="2200" baseline="-250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j</a:t>
            </a:r>
            <a:r>
              <a:rPr lang="en-IN" sz="2200" baseline="-250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of the successor neuron j</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617220" marR="95250" lvl="1" indent="-342900" algn="just">
              <a:spcAft>
                <a:spcPts val="800"/>
              </a:spcAft>
              <a:buSzPts val="1000"/>
              <a:buFont typeface="Symbol" panose="05050102010706020507" pitchFamily="18" charset="2"/>
              <a:buChar char=""/>
              <a:tabLst>
                <a:tab pos="457200" algn="l"/>
              </a:tabLs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 constant η, i.e. the learning rate</a:t>
            </a:r>
          </a:p>
          <a:p>
            <a:pPr marL="617220" marR="95250" lvl="1" indent="-342900" algn="just">
              <a:lnSpc>
                <a:spcPct val="107000"/>
              </a:lnSpc>
              <a:spcAft>
                <a:spcPts val="800"/>
              </a:spcAft>
              <a:buSzPts val="1000"/>
              <a:buFont typeface="Symbol" panose="05050102010706020507" pitchFamily="18" charset="2"/>
              <a:buChar char=""/>
              <a:tabLst>
                <a:tab pos="457200" algn="l"/>
              </a:tabLst>
            </a:pPr>
            <a:endParaRPr lang="en-IN" sz="2800" baseline="-25000"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274320" marR="95250" lvl="1" indent="0" algn="just">
              <a:lnSpc>
                <a:spcPct val="107000"/>
              </a:lnSpc>
              <a:spcAft>
                <a:spcPts val="800"/>
              </a:spcAft>
              <a:buSzPts val="1000"/>
              <a:buNone/>
              <a:tabLst>
                <a:tab pos="457200" algn="l"/>
              </a:tabLst>
            </a:pPr>
            <a:endParaRPr lang="en-IN" sz="2800" baseline="-250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endParaRPr>
          </a:p>
          <a:p>
            <a:pPr marL="617220" marR="95250" lvl="1" indent="-342900" algn="just">
              <a:lnSpc>
                <a:spcPct val="107000"/>
              </a:lnSpc>
              <a:spcAft>
                <a:spcPts val="800"/>
              </a:spcAft>
              <a:buSzPts val="1000"/>
              <a:buFont typeface="Symbol" panose="05050102010706020507" pitchFamily="18" charset="2"/>
              <a:buChar char=""/>
              <a:tabLst>
                <a:tab pos="457200" algn="l"/>
              </a:tabLst>
            </a:pP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70DA64B-A1D0-435E-88AB-85F4C029DB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38400"/>
            <a:ext cx="2743200" cy="1249387"/>
          </a:xfrm>
          <a:prstGeom prst="rect">
            <a:avLst/>
          </a:prstGeom>
          <a:noFill/>
          <a:ln>
            <a:noFill/>
          </a:ln>
        </p:spPr>
      </p:pic>
      <p:pic>
        <p:nvPicPr>
          <p:cNvPr id="5" name="Picture 4">
            <a:extLst>
              <a:ext uri="{FF2B5EF4-FFF2-40B4-BE49-F238E27FC236}">
                <a16:creationId xmlns:a16="http://schemas.microsoft.com/office/drawing/2014/main" id="{C34F7B3D-B6AD-401C-9871-CED32B5C62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17447"/>
            <a:ext cx="990600" cy="400050"/>
          </a:xfrm>
          <a:prstGeom prst="rect">
            <a:avLst/>
          </a:prstGeom>
          <a:noFill/>
          <a:ln>
            <a:noFill/>
          </a:ln>
        </p:spPr>
      </p:pic>
    </p:spTree>
    <p:extLst>
      <p:ext uri="{BB962C8B-B14F-4D97-AF65-F5344CB8AC3E}">
        <p14:creationId xmlns:p14="http://schemas.microsoft.com/office/powerpoint/2010/main" val="473530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7E9719-0A17-471C-9469-10D4C0080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838200"/>
            <a:ext cx="8284698" cy="5168435"/>
          </a:xfrm>
        </p:spPr>
      </p:pic>
    </p:spTree>
    <p:extLst>
      <p:ext uri="{BB962C8B-B14F-4D97-AF65-F5344CB8AC3E}">
        <p14:creationId xmlns:p14="http://schemas.microsoft.com/office/powerpoint/2010/main" val="108492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228600" y="152400"/>
            <a:ext cx="8686800" cy="6553200"/>
          </a:xfrm>
        </p:spPr>
        <p:txBody>
          <a:bodyPr>
            <a:noAutofit/>
          </a:bodyPr>
          <a:lstStyle/>
          <a:p>
            <a:pPr algn="just">
              <a:spcBef>
                <a:spcPts val="300"/>
              </a:spcBef>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changes in weight are simply added to the weight </a:t>
            </a:r>
            <a:r>
              <a:rPr lang="en-IN" sz="22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w</a:t>
            </a:r>
            <a:r>
              <a:rPr lang="en-IN" sz="2200" baseline="-250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i,j</a:t>
            </a:r>
            <a:endParaRPr lang="en-IN" sz="2200" baseline="-250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Bef>
                <a:spcPts val="300"/>
              </a:spcBef>
              <a:spcAft>
                <a:spcPts val="800"/>
              </a:spcAft>
            </a:pPr>
            <a:r>
              <a:rPr lang="en-US" sz="2200" b="0" i="0" dirty="0">
                <a:solidFill>
                  <a:srgbClr val="333333"/>
                </a:solidFill>
                <a:effectLst/>
                <a:latin typeface="Calibri" panose="020F0502020204030204" pitchFamily="34" charset="0"/>
                <a:cs typeface="Calibri" panose="020F0502020204030204" pitchFamily="34" charset="0"/>
              </a:rPr>
              <a:t>Hebb proposed that</a:t>
            </a:r>
          </a:p>
          <a:p>
            <a:pPr lvl="1" algn="just">
              <a:spcBef>
                <a:spcPts val="300"/>
              </a:spcBef>
              <a:spcAft>
                <a:spcPts val="800"/>
              </a:spcAft>
            </a:pPr>
            <a:r>
              <a:rPr lang="en-US" sz="2200" dirty="0">
                <a:solidFill>
                  <a:srgbClr val="333333"/>
                </a:solidFill>
                <a:latin typeface="Calibri" panose="020F0502020204030204" pitchFamily="34" charset="0"/>
                <a:cs typeface="Calibri" panose="020F0502020204030204" pitchFamily="34" charset="0"/>
              </a:rPr>
              <a:t>I</a:t>
            </a:r>
            <a:r>
              <a:rPr lang="en-US" sz="2200" b="0" i="0" dirty="0">
                <a:solidFill>
                  <a:srgbClr val="333333"/>
                </a:solidFill>
                <a:effectLst/>
                <a:latin typeface="Calibri" panose="020F0502020204030204" pitchFamily="34" charset="0"/>
                <a:cs typeface="Calibri" panose="020F0502020204030204" pitchFamily="34" charset="0"/>
              </a:rPr>
              <a:t>f two interconnected neurons on either side of a synapse are both on or fired or activated are at the same time(</a:t>
            </a:r>
            <a:r>
              <a:rPr lang="en-US" sz="2200" b="1" i="0" dirty="0">
                <a:solidFill>
                  <a:srgbClr val="333333"/>
                </a:solidFill>
                <a:effectLst/>
                <a:latin typeface="Calibri" panose="020F0502020204030204" pitchFamily="34" charset="0"/>
                <a:cs typeface="Calibri" panose="020F0502020204030204" pitchFamily="34" charset="0"/>
              </a:rPr>
              <a:t>synchronously</a:t>
            </a:r>
            <a:r>
              <a:rPr lang="en-US" sz="2200" b="0" i="0" dirty="0">
                <a:solidFill>
                  <a:srgbClr val="333333"/>
                </a:solidFill>
                <a:effectLst/>
                <a:latin typeface="Calibri" panose="020F0502020204030204" pitchFamily="34" charset="0"/>
                <a:cs typeface="Calibri" panose="020F0502020204030204" pitchFamily="34" charset="0"/>
              </a:rPr>
              <a:t>), then the synaptic weight between them should be increased.</a:t>
            </a:r>
          </a:p>
          <a:p>
            <a:pPr lvl="1" algn="just">
              <a:spcBef>
                <a:spcPts val="300"/>
              </a:spcBef>
              <a:spcAft>
                <a:spcPts val="800"/>
              </a:spcAft>
            </a:pPr>
            <a:r>
              <a:rPr lang="en-US" sz="2200" dirty="0">
                <a:solidFill>
                  <a:srgbClr val="333333"/>
                </a:solidFill>
                <a:latin typeface="Calibri" panose="020F0502020204030204" pitchFamily="34" charset="0"/>
                <a:cs typeface="Calibri" panose="020F0502020204030204" pitchFamily="34" charset="0"/>
              </a:rPr>
              <a:t>I</a:t>
            </a:r>
            <a:r>
              <a:rPr lang="en-US" sz="2200" b="0" i="0" dirty="0">
                <a:solidFill>
                  <a:srgbClr val="333333"/>
                </a:solidFill>
                <a:effectLst/>
                <a:latin typeface="Calibri" panose="020F0502020204030204" pitchFamily="34" charset="0"/>
                <a:cs typeface="Calibri" panose="020F0502020204030204" pitchFamily="34" charset="0"/>
              </a:rPr>
              <a:t>f two interconnected neurons on either side of a synapse are both on or fired or activated are at the different time(</a:t>
            </a:r>
            <a:r>
              <a:rPr lang="en-US" sz="2200" b="1" i="0" dirty="0">
                <a:solidFill>
                  <a:srgbClr val="333333"/>
                </a:solidFill>
                <a:effectLst/>
                <a:latin typeface="Calibri" panose="020F0502020204030204" pitchFamily="34" charset="0"/>
                <a:cs typeface="Calibri" panose="020F0502020204030204" pitchFamily="34" charset="0"/>
              </a:rPr>
              <a:t>asynchronously</a:t>
            </a:r>
            <a:r>
              <a:rPr lang="en-US" sz="2200" b="0" i="0" dirty="0">
                <a:solidFill>
                  <a:srgbClr val="333333"/>
                </a:solidFill>
                <a:effectLst/>
                <a:latin typeface="Calibri" panose="020F0502020204030204" pitchFamily="34" charset="0"/>
                <a:cs typeface="Calibri" panose="020F0502020204030204" pitchFamily="34" charset="0"/>
              </a:rPr>
              <a:t>), then the synaptic weight between them should be decreased.</a:t>
            </a:r>
          </a:p>
          <a:p>
            <a:pPr lvl="1" algn="just">
              <a:spcBef>
                <a:spcPts val="300"/>
              </a:spcBef>
              <a:spcAft>
                <a:spcPts val="800"/>
              </a:spcAft>
            </a:pPr>
            <a:r>
              <a:rPr lang="en-US" sz="2200" dirty="0">
                <a:solidFill>
                  <a:srgbClr val="333333"/>
                </a:solidFill>
                <a:latin typeface="Calibri" panose="020F0502020204030204" pitchFamily="34" charset="0"/>
                <a:cs typeface="Calibri" panose="020F0502020204030204" pitchFamily="34" charset="0"/>
              </a:rPr>
              <a:t>Such a synapse is called Hebbian Synapse.</a:t>
            </a:r>
          </a:p>
          <a:p>
            <a:pPr algn="just">
              <a:spcBef>
                <a:spcPts val="300"/>
              </a:spcBef>
              <a:spcAft>
                <a:spcPts val="800"/>
              </a:spcAft>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generalized form of the Hebbian Rule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specifies the proportionality of the change in weight to the product of two undefined functions, but with defined input values. Thus, the product of the functions.</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spcBef>
                <a:spcPts val="300"/>
              </a:spcBef>
              <a:spcAft>
                <a:spcPts val="800"/>
              </a:spcAft>
              <a:buNone/>
            </a:pPr>
            <a:endParaRPr lang="en-IN" sz="2400" b="1"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marL="0" indent="0" algn="just">
              <a:spcBef>
                <a:spcPts val="300"/>
              </a:spcBef>
              <a:spcAft>
                <a:spcPts val="800"/>
              </a:spcAft>
              <a:buNone/>
            </a:pPr>
            <a:r>
              <a:rPr lang="en-IN" sz="2200" b="1" dirty="0">
                <a:solidFill>
                  <a:srgbClr val="222222"/>
                </a:solidFill>
                <a:latin typeface="Calibri" panose="020F0502020204030204" pitchFamily="34" charset="0"/>
                <a:ea typeface="Calibri" panose="020F0502020204030204" pitchFamily="34" charset="0"/>
                <a:cs typeface="Calibri" panose="020F0502020204030204" pitchFamily="34" charset="0"/>
              </a:rPr>
              <a:t>Changes in weight = Learning rate . Pre </a:t>
            </a:r>
            <a:r>
              <a:rPr lang="en-IN" sz="2200" b="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synaptic signal . Post synaptic signal</a:t>
            </a:r>
          </a:p>
          <a:p>
            <a:pPr algn="just">
              <a:spcBef>
                <a:spcPts val="300"/>
              </a:spcBef>
              <a:spcAft>
                <a:spcPts val="800"/>
              </a:spcAft>
            </a:pPr>
            <a:endParaRPr lang="en-US" sz="2200" b="0" i="0" dirty="0">
              <a:solidFill>
                <a:srgbClr val="333333"/>
              </a:solidFill>
              <a:effectLst/>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6EB28BC-DB98-4ACC-8849-0D3198C04A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4100" y="4876800"/>
            <a:ext cx="4495800" cy="762000"/>
          </a:xfrm>
          <a:prstGeom prst="rect">
            <a:avLst/>
          </a:prstGeom>
          <a:noFill/>
          <a:ln>
            <a:noFill/>
          </a:ln>
        </p:spPr>
      </p:pic>
    </p:spTree>
    <p:extLst>
      <p:ext uri="{BB962C8B-B14F-4D97-AF65-F5344CB8AC3E}">
        <p14:creationId xmlns:p14="http://schemas.microsoft.com/office/powerpoint/2010/main" val="2143597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457200"/>
            <a:ext cx="8534400" cy="6248400"/>
          </a:xfrm>
        </p:spPr>
        <p:txBody>
          <a:bodyPr>
            <a:normAutofit/>
          </a:bodyPr>
          <a:lstStyle/>
          <a:p>
            <a:pPr marL="0" indent="0" algn="ctr">
              <a:buNone/>
            </a:pPr>
            <a:r>
              <a:rPr lang="en-US" sz="2400" b="1" i="0" dirty="0">
                <a:solidFill>
                  <a:srgbClr val="222222"/>
                </a:solidFill>
                <a:effectLst/>
                <a:latin typeface="Calibri" panose="020F0502020204030204" pitchFamily="34" charset="0"/>
                <a:cs typeface="Calibri" panose="020F0502020204030204" pitchFamily="34" charset="0"/>
              </a:rPr>
              <a:t>The perceptron, backpropagation and its variants</a:t>
            </a:r>
          </a:p>
          <a:p>
            <a:pPr marL="0" indent="0" algn="l">
              <a:buNone/>
            </a:pPr>
            <a:r>
              <a:rPr lang="en-US" sz="2200" b="1" dirty="0">
                <a:solidFill>
                  <a:srgbClr val="222222"/>
                </a:solidFill>
                <a:latin typeface="Calibri" panose="020F0502020204030204" pitchFamily="34" charset="0"/>
                <a:cs typeface="Calibri" panose="020F0502020204030204" pitchFamily="34" charset="0"/>
              </a:rPr>
              <a:t>Introduction:</a:t>
            </a:r>
            <a:endParaRPr lang="en-US" sz="2200" b="1" i="0" dirty="0">
              <a:solidFill>
                <a:srgbClr val="222222"/>
              </a:solidFill>
              <a:effectLst/>
              <a:latin typeface="Calibri" panose="020F0502020204030204" pitchFamily="34" charset="0"/>
              <a:cs typeface="Calibri" panose="020F0502020204030204" pitchFamily="34" charset="0"/>
            </a:endParaRPr>
          </a:p>
          <a:p>
            <a:pPr algn="just">
              <a:lnSpc>
                <a:spcPct val="150000"/>
              </a:lnSpc>
              <a:spcBef>
                <a:spcPts val="300"/>
              </a:spcBef>
              <a:spcAft>
                <a:spcPts val="800"/>
              </a:spcAft>
            </a:pPr>
            <a:r>
              <a:rPr lang="en-US"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Perceptron was described by Frank Rosenblatt in 1957. </a:t>
            </a:r>
          </a:p>
          <a:p>
            <a:pPr algn="just">
              <a:lnSpc>
                <a:spcPct val="150000"/>
              </a:lnSpc>
              <a:spcBef>
                <a:spcPts val="300"/>
              </a:spcBef>
              <a:spcAft>
                <a:spcPts val="800"/>
              </a:spcAft>
            </a:pPr>
            <a:r>
              <a:rPr lang="en-US"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Rosenblatt defined that the weighted sum and a non-linear activation function as components of the perceptron. </a:t>
            </a:r>
          </a:p>
          <a:p>
            <a:pPr algn="just">
              <a:lnSpc>
                <a:spcPct val="107000"/>
              </a:lnSpc>
              <a:spcAft>
                <a:spcPts val="800"/>
              </a:spcAft>
            </a:pPr>
            <a:endPar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br>
              <a:rPr lang="en-US" dirty="0"/>
            </a:br>
            <a:endParaRPr lang="en-IN" dirty="0"/>
          </a:p>
        </p:txBody>
      </p:sp>
      <p:pic>
        <p:nvPicPr>
          <p:cNvPr id="4" name="Picture 3">
            <a:extLst>
              <a:ext uri="{FF2B5EF4-FFF2-40B4-BE49-F238E27FC236}">
                <a16:creationId xmlns:a16="http://schemas.microsoft.com/office/drawing/2014/main" id="{E2BAC0FB-B4F9-4FFA-87FB-5B314312B408}"/>
              </a:ext>
            </a:extLst>
          </p:cNvPr>
          <p:cNvPicPr>
            <a:picLocks noChangeAspect="1"/>
          </p:cNvPicPr>
          <p:nvPr/>
        </p:nvPicPr>
        <p:blipFill>
          <a:blip r:embed="rId2"/>
          <a:stretch>
            <a:fillRect/>
          </a:stretch>
        </p:blipFill>
        <p:spPr>
          <a:xfrm>
            <a:off x="1143000" y="2971800"/>
            <a:ext cx="6971565" cy="3581400"/>
          </a:xfrm>
          <a:prstGeom prst="rect">
            <a:avLst/>
          </a:prstGeom>
        </p:spPr>
      </p:pic>
    </p:spTree>
    <p:extLst>
      <p:ext uri="{BB962C8B-B14F-4D97-AF65-F5344CB8AC3E}">
        <p14:creationId xmlns:p14="http://schemas.microsoft.com/office/powerpoint/2010/main" val="1279910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BD17C-4146-4766-8D79-E870AEDE1C50}"/>
              </a:ext>
            </a:extLst>
          </p:cNvPr>
          <p:cNvSpPr>
            <a:spLocks noGrp="1"/>
          </p:cNvSpPr>
          <p:nvPr>
            <p:ph sz="quarter" idx="1"/>
          </p:nvPr>
        </p:nvSpPr>
        <p:spPr>
          <a:xfrm>
            <a:off x="304800" y="152400"/>
            <a:ext cx="8382000" cy="5867400"/>
          </a:xfrm>
        </p:spPr>
        <p:txBody>
          <a:bodyPr/>
          <a:lstStyle/>
          <a:p>
            <a:pPr marL="0" indent="0" algn="ctr">
              <a:buNone/>
            </a:pPr>
            <a:r>
              <a:rPr lang="en-US" sz="2200" b="1" dirty="0">
                <a:latin typeface="Calibri" panose="020F0502020204030204" pitchFamily="34" charset="0"/>
                <a:cs typeface="Calibri" panose="020F0502020204030204" pitchFamily="34" charset="0"/>
              </a:rPr>
              <a:t>Architecture of perceptron with one layer of variable connections</a:t>
            </a:r>
          </a:p>
          <a:p>
            <a:endParaRPr lang="en-IN" dirty="0"/>
          </a:p>
        </p:txBody>
      </p:sp>
      <p:pic>
        <p:nvPicPr>
          <p:cNvPr id="4" name="Content Placeholder 9">
            <a:extLst>
              <a:ext uri="{FF2B5EF4-FFF2-40B4-BE49-F238E27FC236}">
                <a16:creationId xmlns:a16="http://schemas.microsoft.com/office/drawing/2014/main" id="{5EB0E6F6-5699-45CE-98A3-61F095EAF20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6781800" cy="5105400"/>
          </a:xfrm>
          <a:prstGeom prst="rect">
            <a:avLst/>
          </a:prstGeom>
          <a:noFill/>
          <a:ln>
            <a:noFill/>
          </a:ln>
        </p:spPr>
      </p:pic>
    </p:spTree>
    <p:extLst>
      <p:ext uri="{BB962C8B-B14F-4D97-AF65-F5344CB8AC3E}">
        <p14:creationId xmlns:p14="http://schemas.microsoft.com/office/powerpoint/2010/main" val="83389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B3F8A4-05A2-4989-91A0-09723605EBD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82600" y="457200"/>
            <a:ext cx="8204200" cy="6153150"/>
          </a:xfrm>
        </p:spPr>
      </p:pic>
    </p:spTree>
    <p:extLst>
      <p:ext uri="{BB962C8B-B14F-4D97-AF65-F5344CB8AC3E}">
        <p14:creationId xmlns:p14="http://schemas.microsoft.com/office/powerpoint/2010/main" val="4099570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55600F-7BB1-42BA-BAFF-DB8CC090231E}"/>
              </a:ext>
            </a:extLst>
          </p:cNvPr>
          <p:cNvSpPr>
            <a:spLocks noGrp="1"/>
          </p:cNvSpPr>
          <p:nvPr>
            <p:ph sz="quarter" idx="1"/>
          </p:nvPr>
        </p:nvSpPr>
        <p:spPr>
          <a:xfrm>
            <a:off x="457200" y="228600"/>
            <a:ext cx="8382000" cy="6400800"/>
          </a:xfrm>
        </p:spPr>
        <p:txBody>
          <a:bodyPr>
            <a:normAutofit/>
          </a:bodyPr>
          <a:lstStyle/>
          <a:p>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An input neuron</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is an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identity neuron</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It exactly forwards the information received. </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input neuron is represented by the symbol </a:t>
            </a:r>
          </a:p>
          <a:p>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Information processing neuron </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processes the input information, i.e., do not represent the identity function.</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 </a:t>
            </a:r>
            <a:r>
              <a:rPr lang="en-IN" sz="22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binary neuron </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sums up all inputs by using the weighted sum as propagation function, which we want to illustrate by the sign Σ. </a:t>
            </a: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Then the activation function of the neuron is the binary threshold function, which can be illustrated by </a:t>
            </a:r>
          </a:p>
          <a:p>
            <a:pPr marL="320040" lvl="1" indent="0">
              <a:buNone/>
            </a:pPr>
            <a:endParaRPr lang="en-IN" sz="2200" dirty="0">
              <a:solidFill>
                <a:srgbClr val="222222"/>
              </a:solidFill>
              <a:latin typeface="Calibri" panose="020F0502020204030204" pitchFamily="34" charset="0"/>
              <a:ea typeface="Times New Roman" panose="02020603050405020304" pitchFamily="18" charset="0"/>
              <a:cs typeface="Calibri" panose="020F0502020204030204" pitchFamily="34" charset="0"/>
            </a:endParaRPr>
          </a:p>
          <a:p>
            <a:pPr lvl="1"/>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Other neurons that use the weighted sum as propagation function but the activation functions hyperbolic tangent or Fermi function, or with a separately defined activation function fact, are similarly represented by</a:t>
            </a:r>
          </a:p>
          <a:p>
            <a:endParaRPr lang="en-IN" dirty="0"/>
          </a:p>
          <a:p>
            <a:endParaRPr lang="en-IN" dirty="0"/>
          </a:p>
        </p:txBody>
      </p:sp>
      <p:pic>
        <p:nvPicPr>
          <p:cNvPr id="4" name="Picture 3">
            <a:extLst>
              <a:ext uri="{FF2B5EF4-FFF2-40B4-BE49-F238E27FC236}">
                <a16:creationId xmlns:a16="http://schemas.microsoft.com/office/drawing/2014/main" id="{AD3E981E-E85B-416E-B339-DE731E37B2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371600"/>
            <a:ext cx="533401" cy="381000"/>
          </a:xfrm>
          <a:prstGeom prst="rect">
            <a:avLst/>
          </a:prstGeom>
          <a:noFill/>
          <a:ln>
            <a:noFill/>
          </a:ln>
        </p:spPr>
      </p:pic>
      <p:pic>
        <p:nvPicPr>
          <p:cNvPr id="5" name="Picture 4">
            <a:extLst>
              <a:ext uri="{FF2B5EF4-FFF2-40B4-BE49-F238E27FC236}">
                <a16:creationId xmlns:a16="http://schemas.microsoft.com/office/drawing/2014/main" id="{BAE30956-5C57-467D-94EE-1BBE936AB1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0684" y="5858022"/>
            <a:ext cx="3882683" cy="762000"/>
          </a:xfrm>
          <a:prstGeom prst="rect">
            <a:avLst/>
          </a:prstGeom>
          <a:noFill/>
          <a:ln>
            <a:noFill/>
          </a:ln>
        </p:spPr>
      </p:pic>
      <p:pic>
        <p:nvPicPr>
          <p:cNvPr id="6" name="Picture 5">
            <a:extLst>
              <a:ext uri="{FF2B5EF4-FFF2-40B4-BE49-F238E27FC236}">
                <a16:creationId xmlns:a16="http://schemas.microsoft.com/office/drawing/2014/main" id="{74DEB131-51BF-4A41-9DE1-99EBB005B85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38600"/>
            <a:ext cx="685800" cy="681038"/>
          </a:xfrm>
          <a:prstGeom prst="rect">
            <a:avLst/>
          </a:prstGeom>
          <a:noFill/>
          <a:ln>
            <a:noFill/>
          </a:ln>
        </p:spPr>
      </p:pic>
    </p:spTree>
    <p:extLst>
      <p:ext uri="{BB962C8B-B14F-4D97-AF65-F5344CB8AC3E}">
        <p14:creationId xmlns:p14="http://schemas.microsoft.com/office/powerpoint/2010/main" val="3672422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81000" y="304800"/>
            <a:ext cx="8534400" cy="6400800"/>
          </a:xfrm>
        </p:spPr>
        <p:txBody>
          <a:bodyPr>
            <a:normAutofit fontScale="92500"/>
          </a:bodyPr>
          <a:lstStyle/>
          <a:p>
            <a:pPr>
              <a:lnSpc>
                <a:spcPct val="150000"/>
              </a:lnSpc>
            </a:pPr>
            <a:r>
              <a:rPr lang="en-IN" sz="2200" b="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The </a:t>
            </a:r>
            <a:r>
              <a:rPr lang="en-IN" sz="2200" b="1" dirty="0">
                <a:effectLst/>
                <a:latin typeface="Calibri" panose="020F0502020204030204" pitchFamily="34" charset="0"/>
                <a:cs typeface="Calibri" panose="020F0502020204030204" pitchFamily="34" charset="0"/>
              </a:rPr>
              <a:t>perceptron </a:t>
            </a:r>
          </a:p>
          <a:p>
            <a:pPr lvl="1">
              <a:lnSpc>
                <a:spcPct val="150000"/>
              </a:lnSpc>
            </a:pPr>
            <a:r>
              <a:rPr lang="en-IN" sz="2200" dirty="0">
                <a:effectLst/>
                <a:latin typeface="Calibri" panose="020F0502020204030204" pitchFamily="34" charset="0"/>
                <a:cs typeface="Calibri" panose="020F0502020204030204" pitchFamily="34" charset="0"/>
              </a:rPr>
              <a:t>is a feed forward network containing a </a:t>
            </a:r>
            <a:r>
              <a:rPr lang="en-IN" sz="2200" b="1" dirty="0">
                <a:effectLst/>
                <a:latin typeface="Calibri" panose="020F0502020204030204" pitchFamily="34" charset="0"/>
                <a:cs typeface="Calibri" panose="020F0502020204030204" pitchFamily="34" charset="0"/>
              </a:rPr>
              <a:t>retina </a:t>
            </a:r>
            <a:r>
              <a:rPr lang="en-IN" sz="2200" dirty="0">
                <a:effectLst/>
                <a:latin typeface="Calibri" panose="020F0502020204030204" pitchFamily="34" charset="0"/>
                <a:cs typeface="Calibri" panose="020F0502020204030204" pitchFamily="34" charset="0"/>
              </a:rPr>
              <a:t>that is used only for data acquisition and which has fixed-weighted connections with the first neuron layer (input layer). </a:t>
            </a:r>
          </a:p>
          <a:p>
            <a:pPr lvl="1">
              <a:lnSpc>
                <a:spcPct val="150000"/>
              </a:lnSpc>
            </a:pPr>
            <a:r>
              <a:rPr lang="en-IN" sz="2200" dirty="0">
                <a:effectLst/>
                <a:latin typeface="Calibri" panose="020F0502020204030204" pitchFamily="34" charset="0"/>
                <a:cs typeface="Calibri" panose="020F0502020204030204" pitchFamily="34" charset="0"/>
              </a:rPr>
              <a:t>The fixed-weight layer is followed by at least one trainable weight layer.</a:t>
            </a:r>
          </a:p>
          <a:p>
            <a:pPr lvl="1">
              <a:lnSpc>
                <a:spcPct val="150000"/>
              </a:lnSpc>
            </a:pPr>
            <a:r>
              <a:rPr lang="en-IN" sz="2200" dirty="0">
                <a:effectLst/>
                <a:latin typeface="Calibri" panose="020F0502020204030204" pitchFamily="34" charset="0"/>
                <a:cs typeface="Calibri" panose="020F0502020204030204" pitchFamily="34" charset="0"/>
              </a:rPr>
              <a:t>One neuron layer is completely linked with the following layer. </a:t>
            </a:r>
          </a:p>
          <a:p>
            <a:pPr lvl="1">
              <a:lnSpc>
                <a:spcPct val="150000"/>
              </a:lnSpc>
            </a:pPr>
            <a:r>
              <a:rPr lang="en-IN" sz="2200" dirty="0">
                <a:effectLst/>
                <a:latin typeface="Calibri" panose="020F0502020204030204" pitchFamily="34" charset="0"/>
                <a:cs typeface="Calibri" panose="020F0502020204030204" pitchFamily="34" charset="0"/>
              </a:rPr>
              <a:t>The first layer of the perceptron consists of the input neurons. </a:t>
            </a:r>
          </a:p>
          <a:p>
            <a:pPr lvl="1">
              <a:lnSpc>
                <a:spcPct val="150000"/>
              </a:lnSpc>
            </a:pPr>
            <a:r>
              <a:rPr lang="en-IN" sz="2200" dirty="0">
                <a:effectLst/>
                <a:latin typeface="Calibri" panose="020F0502020204030204" pitchFamily="34" charset="0"/>
                <a:cs typeface="Calibri" panose="020F0502020204030204" pitchFamily="34" charset="0"/>
              </a:rPr>
              <a:t>The first neuron layer is often understood as input layer, because this layer only forwards the input values. </a:t>
            </a:r>
          </a:p>
          <a:p>
            <a:pPr lvl="1">
              <a:lnSpc>
                <a:spcPct val="150000"/>
              </a:lnSpc>
            </a:pPr>
            <a:r>
              <a:rPr lang="en-IN" sz="2200" dirty="0">
                <a:effectLst/>
                <a:latin typeface="Calibri" panose="020F0502020204030204" pitchFamily="34" charset="0"/>
                <a:cs typeface="Calibri" panose="020F0502020204030204" pitchFamily="34" charset="0"/>
              </a:rPr>
              <a:t>The retina itself and the static weights behind it are no longer mentioned or displayed, since they do not process information in any case. </a:t>
            </a:r>
          </a:p>
          <a:p>
            <a:pPr lvl="1">
              <a:lnSpc>
                <a:spcPct val="150000"/>
              </a:lnSpc>
            </a:pPr>
            <a:r>
              <a:rPr lang="en-IN" sz="2200" dirty="0">
                <a:effectLst/>
                <a:latin typeface="Calibri" panose="020F0502020204030204" pitchFamily="34" charset="0"/>
                <a:cs typeface="Calibri" panose="020F0502020204030204" pitchFamily="34" charset="0"/>
              </a:rPr>
              <a:t>So, the depiction of a perceptron starts with the input neurons</a:t>
            </a: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2200" dirty="0">
              <a:latin typeface="Calibri" panose="020F0502020204030204" pitchFamily="34" charset="0"/>
              <a:cs typeface="Calibri" panose="020F0502020204030204" pitchFamily="34" charset="0"/>
            </a:endParaRPr>
          </a:p>
          <a:p>
            <a:endParaRPr lang="en-IN" sz="1600" dirty="0">
              <a:solidFill>
                <a:srgbClr val="222222"/>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87967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152400"/>
            <a:ext cx="8382000" cy="6324600"/>
          </a:xfrm>
        </p:spPr>
        <p:txBody>
          <a:bodyPr>
            <a:normAutofit/>
          </a:bodyPr>
          <a:lstStyle/>
          <a:p>
            <a:pPr marL="0" indent="0" algn="ctr">
              <a:buNone/>
            </a:pPr>
            <a:r>
              <a:rPr lang="en-IN" sz="2400" b="1" i="0" dirty="0">
                <a:solidFill>
                  <a:srgbClr val="222222"/>
                </a:solidFill>
                <a:effectLst/>
                <a:latin typeface="Calibri" panose="020F0502020204030204" pitchFamily="34" charset="0"/>
                <a:cs typeface="Calibri" panose="020F0502020204030204" pitchFamily="34" charset="0"/>
              </a:rPr>
              <a:t>A single layer perceptron</a:t>
            </a:r>
          </a:p>
          <a:p>
            <a:pPr marL="0" indent="0" algn="just">
              <a:lnSpc>
                <a:spcPct val="150000"/>
              </a:lnSpc>
              <a:buNone/>
            </a:pPr>
            <a:r>
              <a:rPr lang="en-US" sz="2200" b="1" i="0" dirty="0">
                <a:solidFill>
                  <a:srgbClr val="222222"/>
                </a:solidFill>
                <a:effectLst/>
                <a:latin typeface="Calibri" panose="020F0502020204030204" pitchFamily="34" charset="0"/>
                <a:cs typeface="Calibri" panose="020F0502020204030204" pitchFamily="34" charset="0"/>
              </a:rPr>
              <a:t>Introduction:</a:t>
            </a:r>
            <a:endParaRPr lang="en-US" sz="2200" dirty="0">
              <a:solidFill>
                <a:srgbClr val="222222"/>
              </a:solidFill>
              <a:latin typeface="Calibri" panose="020F0502020204030204" pitchFamily="34" charset="0"/>
              <a:cs typeface="Calibri" panose="020F0502020204030204" pitchFamily="34" charset="0"/>
            </a:endParaRP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A single layer perceptron (SLP) is a perceptron having only one layer of variable weights and one layer of output neurons Ω.</a:t>
            </a:r>
          </a:p>
          <a:p>
            <a:pPr>
              <a:lnSpc>
                <a:spcPct val="150000"/>
              </a:lnSpc>
            </a:pPr>
            <a:r>
              <a:rPr lang="en-US" sz="2200" dirty="0">
                <a:solidFill>
                  <a:srgbClr val="222222"/>
                </a:solidFill>
                <a:latin typeface="Calibri" panose="020F0502020204030204" pitchFamily="34" charset="0"/>
                <a:cs typeface="Calibri" panose="020F0502020204030204" pitchFamily="34" charset="0"/>
              </a:rPr>
              <a:t>Connections with trainable weights go from input layer to an output neuron </a:t>
            </a:r>
            <a:r>
              <a:rPr lang="en-US" sz="2200" b="0" i="0" dirty="0">
                <a:solidFill>
                  <a:srgbClr val="222222"/>
                </a:solidFill>
                <a:effectLst/>
                <a:latin typeface="Calibri" panose="020F0502020204030204" pitchFamily="34" charset="0"/>
                <a:cs typeface="Calibri" panose="020F0502020204030204" pitchFamily="34" charset="0"/>
              </a:rPr>
              <a:t>Ω, which returns the information whether the pattern entered at the input neurons was recognized or not.</a:t>
            </a: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Certainly, the existence of several output neurons Ω </a:t>
            </a:r>
            <a:r>
              <a:rPr lang="en-US" sz="2200" b="0" i="0" baseline="-25000" dirty="0">
                <a:solidFill>
                  <a:srgbClr val="222222"/>
                </a:solidFill>
                <a:effectLst/>
                <a:latin typeface="Calibri" panose="020F0502020204030204" pitchFamily="34" charset="0"/>
                <a:cs typeface="Calibri" panose="020F0502020204030204" pitchFamily="34" charset="0"/>
              </a:rPr>
              <a:t>1</a:t>
            </a:r>
            <a:r>
              <a:rPr lang="en-US" sz="2200" b="0" i="0" dirty="0">
                <a:solidFill>
                  <a:srgbClr val="222222"/>
                </a:solidFill>
                <a:effectLst/>
                <a:latin typeface="Calibri" panose="020F0502020204030204" pitchFamily="34" charset="0"/>
                <a:cs typeface="Calibri" panose="020F0502020204030204" pitchFamily="34" charset="0"/>
              </a:rPr>
              <a:t>, Ω</a:t>
            </a:r>
            <a:r>
              <a:rPr lang="en-US" sz="2200" b="0" i="0" baseline="-25000" dirty="0">
                <a:solidFill>
                  <a:srgbClr val="222222"/>
                </a:solidFill>
                <a:effectLst/>
                <a:latin typeface="Calibri" panose="020F0502020204030204" pitchFamily="34" charset="0"/>
                <a:cs typeface="Calibri" panose="020F0502020204030204" pitchFamily="34" charset="0"/>
              </a:rPr>
              <a:t>2</a:t>
            </a:r>
            <a:r>
              <a:rPr lang="en-US" sz="2200" b="0" i="0" dirty="0">
                <a:solidFill>
                  <a:srgbClr val="222222"/>
                </a:solidFill>
                <a:effectLst/>
                <a:latin typeface="Calibri" panose="020F0502020204030204" pitchFamily="34" charset="0"/>
                <a:cs typeface="Calibri" panose="020F0502020204030204" pitchFamily="34" charset="0"/>
              </a:rPr>
              <a:t>. . . Ω </a:t>
            </a:r>
            <a:r>
              <a:rPr lang="en-US" sz="2200" b="0" i="0" baseline="-25000" dirty="0">
                <a:solidFill>
                  <a:srgbClr val="222222"/>
                </a:solidFill>
                <a:effectLst/>
                <a:latin typeface="Calibri" panose="020F0502020204030204" pitchFamily="34" charset="0"/>
                <a:cs typeface="Calibri" panose="020F0502020204030204" pitchFamily="34" charset="0"/>
              </a:rPr>
              <a:t>n </a:t>
            </a:r>
            <a:r>
              <a:rPr lang="en-US" sz="2200" b="0" i="0" dirty="0">
                <a:solidFill>
                  <a:srgbClr val="222222"/>
                </a:solidFill>
                <a:effectLst/>
                <a:latin typeface="Calibri" panose="020F0502020204030204" pitchFamily="34" charset="0"/>
                <a:cs typeface="Calibri" panose="020F0502020204030204" pitchFamily="34" charset="0"/>
              </a:rPr>
              <a:t>does not considerably change the concept of the perceptron.</a:t>
            </a: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A perceptron with several output neurons can also be regarded as several different perceptron with the same input.</a:t>
            </a:r>
          </a:p>
          <a:p>
            <a:endParaRPr lang="en-IN" dirty="0"/>
          </a:p>
        </p:txBody>
      </p:sp>
    </p:spTree>
    <p:extLst>
      <p:ext uri="{BB962C8B-B14F-4D97-AF65-F5344CB8AC3E}">
        <p14:creationId xmlns:p14="http://schemas.microsoft.com/office/powerpoint/2010/main" val="129078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E9EC8E-88B1-48FC-A736-BFA1BF788CF2}"/>
              </a:ext>
            </a:extLst>
          </p:cNvPr>
          <p:cNvPicPr>
            <a:picLocks noChangeAspect="1"/>
          </p:cNvPicPr>
          <p:nvPr/>
        </p:nvPicPr>
        <p:blipFill>
          <a:blip r:embed="rId2"/>
          <a:stretch>
            <a:fillRect/>
          </a:stretch>
        </p:blipFill>
        <p:spPr>
          <a:xfrm>
            <a:off x="4202165" y="3124200"/>
            <a:ext cx="4022906" cy="3124199"/>
          </a:xfrm>
          <a:prstGeom prst="rect">
            <a:avLst/>
          </a:prstGeom>
        </p:spPr>
      </p:pic>
      <p:sp>
        <p:nvSpPr>
          <p:cNvPr id="12" name="Content Placeholder 11">
            <a:extLst>
              <a:ext uri="{FF2B5EF4-FFF2-40B4-BE49-F238E27FC236}">
                <a16:creationId xmlns:a16="http://schemas.microsoft.com/office/drawing/2014/main" id="{14B3BC78-15CE-4438-8FED-FF1E40DCEA26}"/>
              </a:ext>
            </a:extLst>
          </p:cNvPr>
          <p:cNvSpPr>
            <a:spLocks noGrp="1"/>
          </p:cNvSpPr>
          <p:nvPr>
            <p:ph sz="quarter" idx="1"/>
          </p:nvPr>
        </p:nvSpPr>
        <p:spPr/>
        <p:txBody>
          <a:bodyPr/>
          <a:lstStyle/>
          <a:p>
            <a:endParaRPr lang="en-IN" dirty="0"/>
          </a:p>
        </p:txBody>
      </p:sp>
      <p:pic>
        <p:nvPicPr>
          <p:cNvPr id="14" name="Picture 13">
            <a:extLst>
              <a:ext uri="{FF2B5EF4-FFF2-40B4-BE49-F238E27FC236}">
                <a16:creationId xmlns:a16="http://schemas.microsoft.com/office/drawing/2014/main" id="{3A313B80-0C44-4A41-A9B0-E8DD9508759F}"/>
              </a:ext>
            </a:extLst>
          </p:cNvPr>
          <p:cNvPicPr>
            <a:picLocks noChangeAspect="1"/>
          </p:cNvPicPr>
          <p:nvPr/>
        </p:nvPicPr>
        <p:blipFill>
          <a:blip r:embed="rId3"/>
          <a:stretch>
            <a:fillRect/>
          </a:stretch>
        </p:blipFill>
        <p:spPr>
          <a:xfrm>
            <a:off x="457200" y="182442"/>
            <a:ext cx="3581400" cy="4999158"/>
          </a:xfrm>
          <a:prstGeom prst="rect">
            <a:avLst/>
          </a:prstGeom>
        </p:spPr>
      </p:pic>
    </p:spTree>
    <p:extLst>
      <p:ext uri="{BB962C8B-B14F-4D97-AF65-F5344CB8AC3E}">
        <p14:creationId xmlns:p14="http://schemas.microsoft.com/office/powerpoint/2010/main" val="608676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5123B14-8189-4252-B68F-EF508447B49C}"/>
              </a:ext>
            </a:extLst>
          </p:cNvPr>
          <p:cNvSpPr>
            <a:spLocks noGrp="1"/>
          </p:cNvSpPr>
          <p:nvPr>
            <p:ph sz="quarter" idx="1"/>
          </p:nvPr>
        </p:nvSpPr>
        <p:spPr/>
        <p:txBody>
          <a:bodyPr/>
          <a:lstStyle/>
          <a:p>
            <a:endParaRPr lang="en-IN" dirty="0"/>
          </a:p>
        </p:txBody>
      </p:sp>
      <p:pic>
        <p:nvPicPr>
          <p:cNvPr id="3" name="Picture 4" descr="CS 188: Artificial Intelligence Learning II: Linear Classification and  Neural Networks Instructors: Stuart Russell and Pat Virtue University of  California, - ppt download">
            <a:extLst>
              <a:ext uri="{FF2B5EF4-FFF2-40B4-BE49-F238E27FC236}">
                <a16:creationId xmlns:a16="http://schemas.microsoft.com/office/drawing/2014/main" id="{CE558E3C-94A0-4896-83F8-AA46292E2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381000"/>
            <a:ext cx="7755467"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560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304800"/>
            <a:ext cx="8534400" cy="6324600"/>
          </a:xfrm>
        </p:spPr>
        <p:txBody>
          <a:bodyPr/>
          <a:lstStyle/>
          <a:p>
            <a:pPr marL="0" indent="0" algn="just">
              <a:lnSpc>
                <a:spcPct val="150000"/>
              </a:lnSpc>
              <a:buNone/>
            </a:pPr>
            <a:r>
              <a:rPr lang="en-US" sz="2200" b="1" i="0" dirty="0">
                <a:solidFill>
                  <a:srgbClr val="222222"/>
                </a:solidFill>
                <a:effectLst/>
                <a:latin typeface="Calibri" panose="020F0502020204030204" pitchFamily="34" charset="0"/>
                <a:cs typeface="Calibri" panose="020F0502020204030204" pitchFamily="34" charset="0"/>
              </a:rPr>
              <a:t>Perceptron learning algorithm:</a:t>
            </a:r>
            <a:endParaRPr lang="en-US" sz="2200" b="0" i="0" dirty="0">
              <a:solidFill>
                <a:srgbClr val="222222"/>
              </a:solidFill>
              <a:effectLst/>
              <a:latin typeface="Calibri" panose="020F0502020204030204" pitchFamily="34" charset="0"/>
              <a:cs typeface="Calibri" panose="020F0502020204030204" pitchFamily="34" charset="0"/>
            </a:endParaRPr>
          </a:p>
          <a:p>
            <a:pPr algn="just">
              <a:lnSpc>
                <a:spcPct val="150000"/>
              </a:lnSpc>
            </a:pPr>
            <a:r>
              <a:rPr lang="en-US" sz="2200" b="0" i="0" dirty="0">
                <a:solidFill>
                  <a:srgbClr val="222222"/>
                </a:solidFill>
                <a:effectLst/>
                <a:latin typeface="Calibri" panose="020F0502020204030204" pitchFamily="34" charset="0"/>
                <a:cs typeface="Calibri" panose="020F0502020204030204" pitchFamily="34" charset="0"/>
              </a:rPr>
              <a:t>The original </a:t>
            </a:r>
            <a:r>
              <a:rPr lang="en-US" sz="2200" b="1" i="0" dirty="0">
                <a:solidFill>
                  <a:srgbClr val="222222"/>
                </a:solidFill>
                <a:effectLst/>
                <a:latin typeface="Calibri" panose="020F0502020204030204" pitchFamily="34" charset="0"/>
                <a:cs typeface="Calibri" panose="020F0502020204030204" pitchFamily="34" charset="0"/>
              </a:rPr>
              <a:t>perceptron learning algorithm </a:t>
            </a:r>
            <a:r>
              <a:rPr lang="en-US" sz="2200" b="0" i="0" dirty="0">
                <a:solidFill>
                  <a:srgbClr val="222222"/>
                </a:solidFill>
                <a:effectLst/>
                <a:latin typeface="Calibri" panose="020F0502020204030204" pitchFamily="34" charset="0"/>
                <a:cs typeface="Calibri" panose="020F0502020204030204" pitchFamily="34" charset="0"/>
              </a:rPr>
              <a:t>with binary neuron activation function is described in algorithm. </a:t>
            </a:r>
          </a:p>
          <a:p>
            <a:pPr algn="just">
              <a:lnSpc>
                <a:spcPct val="150000"/>
              </a:lnSpc>
            </a:pPr>
            <a:r>
              <a:rPr lang="en-US" sz="2200" b="0" i="0" dirty="0">
                <a:solidFill>
                  <a:srgbClr val="222222"/>
                </a:solidFill>
                <a:effectLst/>
                <a:latin typeface="Calibri" panose="020F0502020204030204" pitchFamily="34" charset="0"/>
                <a:cs typeface="Calibri" panose="020F0502020204030204" pitchFamily="34" charset="0"/>
              </a:rPr>
              <a:t>It has been proven that the algorithm converges in finite time, so in finite time the perceptron can learn anything.</a:t>
            </a: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Suppose that we have a single layer perceptron with randomly set weights which we want to teach a function by means of training samples. </a:t>
            </a: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The set of these training samples is called P. </a:t>
            </a:r>
          </a:p>
          <a:p>
            <a:pPr>
              <a:lnSpc>
                <a:spcPct val="150000"/>
              </a:lnSpc>
            </a:pPr>
            <a:r>
              <a:rPr lang="en-US" sz="2200" b="0" i="0" dirty="0">
                <a:solidFill>
                  <a:srgbClr val="222222"/>
                </a:solidFill>
                <a:effectLst/>
                <a:latin typeface="Calibri" panose="020F0502020204030204" pitchFamily="34" charset="0"/>
                <a:cs typeface="Calibri" panose="020F0502020204030204" pitchFamily="34" charset="0"/>
              </a:rPr>
              <a:t>It contains, as already defined, the pairs (p, t) of the training samples p and the associated teaching input t.</a:t>
            </a:r>
          </a:p>
          <a:p>
            <a:pPr algn="just"/>
            <a:endParaRPr lang="en-US"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11674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9549502-CECA-4457-8AF2-B2956DC61E19}"/>
              </a:ext>
            </a:extLst>
          </p:cNvPr>
          <p:cNvPicPr>
            <a:picLocks noGrp="1" noChangeAspect="1"/>
          </p:cNvPicPr>
          <p:nvPr>
            <p:ph sz="quarter" idx="1"/>
          </p:nvPr>
        </p:nvPicPr>
        <p:blipFill>
          <a:blip r:embed="rId2"/>
          <a:stretch>
            <a:fillRect/>
          </a:stretch>
        </p:blipFill>
        <p:spPr>
          <a:xfrm>
            <a:off x="460775" y="609600"/>
            <a:ext cx="8177649" cy="5791199"/>
          </a:xfrm>
        </p:spPr>
      </p:pic>
    </p:spTree>
    <p:extLst>
      <p:ext uri="{BB962C8B-B14F-4D97-AF65-F5344CB8AC3E}">
        <p14:creationId xmlns:p14="http://schemas.microsoft.com/office/powerpoint/2010/main" val="3551488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5123B14-8189-4252-B68F-EF508447B49C}"/>
              </a:ext>
            </a:extLst>
          </p:cNvPr>
          <p:cNvSpPr>
            <a:spLocks noGrp="1"/>
          </p:cNvSpPr>
          <p:nvPr>
            <p:ph sz="quarter" idx="1"/>
          </p:nvPr>
        </p:nvSpPr>
        <p:spPr>
          <a:xfrm>
            <a:off x="304800" y="228600"/>
            <a:ext cx="8639175" cy="6629400"/>
          </a:xfrm>
        </p:spPr>
        <p:txBody>
          <a:bodyPr>
            <a:normAutofit/>
          </a:bodyPr>
          <a:lstStyle/>
          <a:p>
            <a:r>
              <a:rPr lang="en-US" sz="2200" b="0" i="0" dirty="0">
                <a:solidFill>
                  <a:srgbClr val="222222"/>
                </a:solidFill>
                <a:effectLst/>
                <a:latin typeface="Calibri" panose="020F0502020204030204" pitchFamily="34" charset="0"/>
                <a:cs typeface="Calibri" panose="020F0502020204030204" pitchFamily="34" charset="0"/>
              </a:rPr>
              <a:t>x is the input vector</a:t>
            </a:r>
          </a:p>
          <a:p>
            <a:r>
              <a:rPr lang="en-US" sz="2200" b="0" i="0" dirty="0">
                <a:solidFill>
                  <a:srgbClr val="222222"/>
                </a:solidFill>
                <a:effectLst/>
                <a:latin typeface="Calibri" panose="020F0502020204030204" pitchFamily="34" charset="0"/>
                <a:cs typeface="Calibri" panose="020F0502020204030204" pitchFamily="34" charset="0"/>
              </a:rPr>
              <a:t>y is the output vector of a neural network</a:t>
            </a:r>
          </a:p>
          <a:p>
            <a:pPr algn="just"/>
            <a:r>
              <a:rPr lang="en-US" sz="2200" dirty="0">
                <a:solidFill>
                  <a:srgbClr val="222222"/>
                </a:solidFill>
                <a:latin typeface="Calibri" panose="020F0502020204030204" pitchFamily="34" charset="0"/>
                <a:cs typeface="Calibri" panose="020F0502020204030204" pitchFamily="34" charset="0"/>
              </a:rPr>
              <a:t>O</a:t>
            </a:r>
            <a:r>
              <a:rPr lang="en-US" sz="2200" b="0" i="0" dirty="0">
                <a:solidFill>
                  <a:srgbClr val="222222"/>
                </a:solidFill>
                <a:effectLst/>
                <a:latin typeface="Calibri" panose="020F0502020204030204" pitchFamily="34" charset="0"/>
                <a:cs typeface="Calibri" panose="020F0502020204030204" pitchFamily="34" charset="0"/>
              </a:rPr>
              <a:t>utput neurons are referred to as</a:t>
            </a:r>
          </a:p>
          <a:p>
            <a:pPr algn="just"/>
            <a:endParaRPr lang="en-US" sz="2200" b="0" i="0" dirty="0">
              <a:solidFill>
                <a:srgbClr val="222222"/>
              </a:solidFill>
              <a:effectLst/>
              <a:latin typeface="Calibri" panose="020F0502020204030204" pitchFamily="34" charset="0"/>
              <a:cs typeface="Calibri" panose="020F0502020204030204" pitchFamily="34" charset="0"/>
            </a:endParaRPr>
          </a:p>
          <a:p>
            <a:pPr algn="just"/>
            <a:endParaRPr lang="en-US" sz="2200" dirty="0">
              <a:solidFill>
                <a:srgbClr val="222222"/>
              </a:solidFill>
              <a:latin typeface="Calibri" panose="020F0502020204030204" pitchFamily="34" charset="0"/>
              <a:cs typeface="Calibri" panose="020F0502020204030204" pitchFamily="34" charset="0"/>
            </a:endParaRPr>
          </a:p>
          <a:p>
            <a:pPr algn="just"/>
            <a:r>
              <a:rPr lang="en-US" sz="2200" b="0" i="0" dirty="0" err="1">
                <a:solidFill>
                  <a:srgbClr val="222222"/>
                </a:solidFill>
                <a:effectLst/>
                <a:latin typeface="Calibri" panose="020F0502020204030204" pitchFamily="34" charset="0"/>
                <a:cs typeface="Calibri" panose="020F0502020204030204" pitchFamily="34" charset="0"/>
              </a:rPr>
              <a:t>i</a:t>
            </a:r>
            <a:r>
              <a:rPr lang="en-US" sz="2200" b="0" i="0" dirty="0">
                <a:solidFill>
                  <a:srgbClr val="222222"/>
                </a:solidFill>
                <a:effectLst/>
                <a:latin typeface="Calibri" panose="020F0502020204030204" pitchFamily="34" charset="0"/>
                <a:cs typeface="Calibri" panose="020F0502020204030204" pitchFamily="34" charset="0"/>
              </a:rPr>
              <a:t> is the input value of a neuron</a:t>
            </a:r>
          </a:p>
          <a:p>
            <a:pPr algn="just"/>
            <a:r>
              <a:rPr lang="en-US" sz="2200" b="0" i="0" dirty="0">
                <a:solidFill>
                  <a:srgbClr val="222222"/>
                </a:solidFill>
                <a:effectLst/>
                <a:latin typeface="Calibri" panose="020F0502020204030204" pitchFamily="34" charset="0"/>
                <a:cs typeface="Calibri" panose="020F0502020204030204" pitchFamily="34" charset="0"/>
              </a:rPr>
              <a:t>o is the output value of a neuron</a:t>
            </a:r>
          </a:p>
          <a:p>
            <a:pPr algn="just"/>
            <a:r>
              <a:rPr lang="en-US" sz="2200" b="0" i="0" dirty="0">
                <a:solidFill>
                  <a:srgbClr val="222222"/>
                </a:solidFill>
                <a:effectLst/>
                <a:latin typeface="Calibri" panose="020F0502020204030204" pitchFamily="34" charset="0"/>
                <a:cs typeface="Calibri" panose="020F0502020204030204" pitchFamily="34" charset="0"/>
              </a:rPr>
              <a:t>The error vector E</a:t>
            </a:r>
            <a:r>
              <a:rPr lang="en-US" sz="2200" b="0" i="0" baseline="-25000" dirty="0">
                <a:solidFill>
                  <a:srgbClr val="222222"/>
                </a:solidFill>
                <a:effectLst/>
                <a:latin typeface="Calibri" panose="020F0502020204030204" pitchFamily="34" charset="0"/>
                <a:cs typeface="Calibri" panose="020F0502020204030204" pitchFamily="34" charset="0"/>
              </a:rPr>
              <a:t>p </a:t>
            </a:r>
            <a:r>
              <a:rPr lang="en-US" sz="2200" b="0" i="0" dirty="0">
                <a:solidFill>
                  <a:srgbClr val="222222"/>
                </a:solidFill>
                <a:effectLst/>
                <a:latin typeface="Calibri" panose="020F0502020204030204" pitchFamily="34" charset="0"/>
                <a:cs typeface="Calibri" panose="020F0502020204030204" pitchFamily="34" charset="0"/>
              </a:rPr>
              <a:t>represents the difference (t−y) under a certain training sample p.</a:t>
            </a:r>
          </a:p>
          <a:p>
            <a:pPr algn="just"/>
            <a:r>
              <a:rPr lang="en-US" sz="2200" b="0" i="0" dirty="0">
                <a:solidFill>
                  <a:srgbClr val="222222"/>
                </a:solidFill>
                <a:effectLst/>
                <a:latin typeface="Calibri" panose="020F0502020204030204" pitchFamily="34" charset="0"/>
                <a:cs typeface="Calibri" panose="020F0502020204030204" pitchFamily="34" charset="0"/>
              </a:rPr>
              <a:t>O be the set of output neurons</a:t>
            </a:r>
          </a:p>
          <a:p>
            <a:pPr algn="just"/>
            <a:r>
              <a:rPr lang="en-US" sz="2200" b="0" i="0" dirty="0">
                <a:solidFill>
                  <a:srgbClr val="222222"/>
                </a:solidFill>
                <a:effectLst/>
                <a:latin typeface="Calibri" panose="020F0502020204030204" pitchFamily="34" charset="0"/>
                <a:cs typeface="Calibri" panose="020F0502020204030204" pitchFamily="34" charset="0"/>
              </a:rPr>
              <a:t>I be the set of input neurons.</a:t>
            </a:r>
          </a:p>
          <a:p>
            <a:pPr algn="just"/>
            <a:r>
              <a:rPr lang="en-US" sz="2200" b="0" i="0" dirty="0">
                <a:solidFill>
                  <a:srgbClr val="222222"/>
                </a:solidFill>
                <a:effectLst/>
                <a:latin typeface="Calibri" panose="020F0502020204030204" pitchFamily="34" charset="0"/>
                <a:cs typeface="Calibri" panose="020F0502020204030204" pitchFamily="34" charset="0"/>
              </a:rPr>
              <a:t>Our learning target will be certainly be, that for all training samples the output y of the network is approximately the desired output t, </a:t>
            </a:r>
          </a:p>
          <a:p>
            <a:pPr algn="just"/>
            <a:endParaRPr lang="en-US" sz="2200" b="0" i="0" dirty="0">
              <a:solidFill>
                <a:srgbClr val="222222"/>
              </a:solidFill>
              <a:effectLst/>
              <a:latin typeface="Calibri" panose="020F0502020204030204" pitchFamily="34" charset="0"/>
              <a:cs typeface="Calibri" panose="020F0502020204030204" pitchFamily="34" charset="0"/>
            </a:endParaRPr>
          </a:p>
          <a:p>
            <a:pPr marL="0" indent="0" algn="just">
              <a:buNone/>
            </a:pPr>
            <a:endParaRPr lang="en-US" b="0" i="0" dirty="0">
              <a:solidFill>
                <a:srgbClr val="222222"/>
              </a:solidFill>
              <a:effectLst/>
              <a:latin typeface="arial" panose="020B0604020202020204" pitchFamily="34" charset="0"/>
            </a:endParaRPr>
          </a:p>
          <a:p>
            <a:endParaRPr lang="en-IN" dirty="0"/>
          </a:p>
        </p:txBody>
      </p:sp>
      <p:pic>
        <p:nvPicPr>
          <p:cNvPr id="3" name="Picture 2">
            <a:extLst>
              <a:ext uri="{FF2B5EF4-FFF2-40B4-BE49-F238E27FC236}">
                <a16:creationId xmlns:a16="http://schemas.microsoft.com/office/drawing/2014/main" id="{8F951D66-7232-4895-8FBA-421C6C3AD644}"/>
              </a:ext>
            </a:extLst>
          </p:cNvPr>
          <p:cNvPicPr>
            <a:picLocks noChangeAspect="1"/>
          </p:cNvPicPr>
          <p:nvPr/>
        </p:nvPicPr>
        <p:blipFill>
          <a:blip r:embed="rId2"/>
          <a:stretch>
            <a:fillRect/>
          </a:stretch>
        </p:blipFill>
        <p:spPr>
          <a:xfrm>
            <a:off x="2971800" y="1676400"/>
            <a:ext cx="1981200" cy="387566"/>
          </a:xfrm>
          <a:prstGeom prst="rect">
            <a:avLst/>
          </a:prstGeom>
        </p:spPr>
      </p:pic>
      <p:pic>
        <p:nvPicPr>
          <p:cNvPr id="6" name="Picture 5">
            <a:extLst>
              <a:ext uri="{FF2B5EF4-FFF2-40B4-BE49-F238E27FC236}">
                <a16:creationId xmlns:a16="http://schemas.microsoft.com/office/drawing/2014/main" id="{1C5DF9BF-24E0-498F-9B6F-C5D719DD2F8A}"/>
              </a:ext>
            </a:extLst>
          </p:cNvPr>
          <p:cNvPicPr>
            <a:picLocks noChangeAspect="1"/>
          </p:cNvPicPr>
          <p:nvPr/>
        </p:nvPicPr>
        <p:blipFill>
          <a:blip r:embed="rId3"/>
          <a:stretch>
            <a:fillRect/>
          </a:stretch>
        </p:blipFill>
        <p:spPr>
          <a:xfrm>
            <a:off x="1981200" y="5638800"/>
            <a:ext cx="4658418" cy="511189"/>
          </a:xfrm>
          <a:prstGeom prst="rect">
            <a:avLst/>
          </a:prstGeom>
        </p:spPr>
      </p:pic>
    </p:spTree>
    <p:extLst>
      <p:ext uri="{BB962C8B-B14F-4D97-AF65-F5344CB8AC3E}">
        <p14:creationId xmlns:p14="http://schemas.microsoft.com/office/powerpoint/2010/main" val="4229560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EC7449-04B2-4654-B253-C682F67F5026}"/>
              </a:ext>
            </a:extLst>
          </p:cNvPr>
          <p:cNvSpPr>
            <a:spLocks noGrp="1"/>
          </p:cNvSpPr>
          <p:nvPr>
            <p:ph sz="quarter" idx="1"/>
          </p:nvPr>
        </p:nvSpPr>
        <p:spPr>
          <a:xfrm>
            <a:off x="304800" y="304800"/>
            <a:ext cx="8382000" cy="6324600"/>
          </a:xfrm>
        </p:spPr>
        <p:txBody>
          <a:bodyPr/>
          <a:lstStyle/>
          <a:p>
            <a:pPr marL="0" indent="0">
              <a:lnSpc>
                <a:spcPct val="150000"/>
              </a:lnSpc>
              <a:buNone/>
            </a:pPr>
            <a:r>
              <a:rPr lang="en-US" altLang="en-US" sz="2200" b="1" dirty="0">
                <a:latin typeface="Calibri" panose="020F0502020204030204" pitchFamily="34" charset="0"/>
                <a:cs typeface="Calibri" panose="020F0502020204030204" pitchFamily="34" charset="0"/>
              </a:rPr>
              <a:t>Learning in neural network:</a:t>
            </a:r>
          </a:p>
          <a:p>
            <a:pPr>
              <a:lnSpc>
                <a:spcPct val="150000"/>
              </a:lnSpc>
            </a:pPr>
            <a:r>
              <a:rPr lang="en-US" altLang="en-US" sz="2200" dirty="0">
                <a:latin typeface="Calibri" panose="020F0502020204030204" pitchFamily="34" charset="0"/>
                <a:cs typeface="Calibri" panose="020F0502020204030204" pitchFamily="34" charset="0"/>
              </a:rPr>
              <a:t>Learn values of weights from I/O pairs</a:t>
            </a:r>
          </a:p>
          <a:p>
            <a:pPr>
              <a:lnSpc>
                <a:spcPct val="150000"/>
              </a:lnSpc>
            </a:pPr>
            <a:r>
              <a:rPr lang="en-US" altLang="en-US" sz="2200" dirty="0">
                <a:latin typeface="Calibri" panose="020F0502020204030204" pitchFamily="34" charset="0"/>
                <a:cs typeface="Calibri" panose="020F0502020204030204" pitchFamily="34" charset="0"/>
              </a:rPr>
              <a:t>Start with random weights</a:t>
            </a:r>
          </a:p>
          <a:p>
            <a:pPr>
              <a:lnSpc>
                <a:spcPct val="150000"/>
              </a:lnSpc>
            </a:pPr>
            <a:r>
              <a:rPr lang="en-US" altLang="en-US" sz="2200" dirty="0">
                <a:latin typeface="Calibri" panose="020F0502020204030204" pitchFamily="34" charset="0"/>
                <a:cs typeface="Calibri" panose="020F0502020204030204" pitchFamily="34" charset="0"/>
              </a:rPr>
              <a:t>Load training example’s input</a:t>
            </a:r>
          </a:p>
          <a:p>
            <a:pPr>
              <a:lnSpc>
                <a:spcPct val="150000"/>
              </a:lnSpc>
            </a:pPr>
            <a:r>
              <a:rPr lang="en-US" altLang="en-US" sz="2200" dirty="0">
                <a:latin typeface="Calibri" panose="020F0502020204030204" pitchFamily="34" charset="0"/>
                <a:cs typeface="Calibri" panose="020F0502020204030204" pitchFamily="34" charset="0"/>
              </a:rPr>
              <a:t>Observe computed input</a:t>
            </a:r>
          </a:p>
          <a:p>
            <a:pPr>
              <a:lnSpc>
                <a:spcPct val="150000"/>
              </a:lnSpc>
            </a:pPr>
            <a:r>
              <a:rPr lang="en-US" altLang="en-US" sz="2200" dirty="0">
                <a:latin typeface="Calibri" panose="020F0502020204030204" pitchFamily="34" charset="0"/>
                <a:cs typeface="Calibri" panose="020F0502020204030204" pitchFamily="34" charset="0"/>
              </a:rPr>
              <a:t>Modify weights to reduce difference</a:t>
            </a:r>
          </a:p>
          <a:p>
            <a:pPr>
              <a:lnSpc>
                <a:spcPct val="150000"/>
              </a:lnSpc>
            </a:pPr>
            <a:r>
              <a:rPr lang="en-US" altLang="en-US" sz="2200" dirty="0">
                <a:latin typeface="Calibri" panose="020F0502020204030204" pitchFamily="34" charset="0"/>
                <a:cs typeface="Calibri" panose="020F0502020204030204" pitchFamily="34" charset="0"/>
              </a:rPr>
              <a:t>Iterate over all training examples</a:t>
            </a:r>
          </a:p>
          <a:p>
            <a:pPr>
              <a:lnSpc>
                <a:spcPct val="150000"/>
              </a:lnSpc>
            </a:pPr>
            <a:r>
              <a:rPr lang="en-US" altLang="en-US" sz="2200" dirty="0">
                <a:latin typeface="Calibri" panose="020F0502020204030204" pitchFamily="34" charset="0"/>
                <a:cs typeface="Calibri" panose="020F0502020204030204" pitchFamily="34" charset="0"/>
              </a:rPr>
              <a:t>Terminate when weights stop changing OR when error is very small</a:t>
            </a:r>
          </a:p>
          <a:p>
            <a:endParaRPr lang="en-IN" dirty="0"/>
          </a:p>
        </p:txBody>
      </p:sp>
    </p:spTree>
    <p:extLst>
      <p:ext uri="{BB962C8B-B14F-4D97-AF65-F5344CB8AC3E}">
        <p14:creationId xmlns:p14="http://schemas.microsoft.com/office/powerpoint/2010/main" val="2767054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C08F3-4DB8-46DA-BFD8-0A53C2DE8C9F}"/>
              </a:ext>
            </a:extLst>
          </p:cNvPr>
          <p:cNvSpPr>
            <a:spLocks noGrp="1"/>
          </p:cNvSpPr>
          <p:nvPr>
            <p:ph sz="quarter" idx="1"/>
          </p:nvPr>
        </p:nvSpPr>
        <p:spPr>
          <a:xfrm>
            <a:off x="381000" y="152400"/>
            <a:ext cx="8458200" cy="6477000"/>
          </a:xfrm>
        </p:spPr>
        <p:txBody>
          <a:bodyPr>
            <a:normAutofit/>
          </a:bodyPr>
          <a:lstStyle/>
          <a:p>
            <a:pPr algn="just"/>
            <a:r>
              <a:rPr lang="en-US" sz="2200" i="0" dirty="0">
                <a:solidFill>
                  <a:srgbClr val="222222"/>
                </a:solidFill>
                <a:effectLst/>
                <a:latin typeface="Calibri" panose="020F0502020204030204" pitchFamily="34" charset="0"/>
                <a:cs typeface="Calibri" panose="020F0502020204030204" pitchFamily="34" charset="0"/>
              </a:rPr>
              <a:t>The error function</a:t>
            </a:r>
          </a:p>
          <a:p>
            <a:pPr algn="just"/>
            <a:endParaRPr lang="en-US" sz="2200" dirty="0">
              <a:solidFill>
                <a:srgbClr val="222222"/>
              </a:solidFill>
              <a:latin typeface="Calibri" panose="020F0502020204030204" pitchFamily="34" charset="0"/>
              <a:cs typeface="Calibri" panose="020F0502020204030204" pitchFamily="34" charset="0"/>
            </a:endParaRPr>
          </a:p>
          <a:p>
            <a:pPr algn="just"/>
            <a:endParaRPr lang="en-US" sz="2200" dirty="0">
              <a:solidFill>
                <a:srgbClr val="222222"/>
              </a:solidFill>
              <a:latin typeface="Calibri" panose="020F0502020204030204" pitchFamily="34" charset="0"/>
              <a:cs typeface="Calibri" panose="020F0502020204030204" pitchFamily="34" charset="0"/>
            </a:endParaRPr>
          </a:p>
          <a:p>
            <a:pPr algn="just"/>
            <a:r>
              <a:rPr lang="en-US" sz="2200" dirty="0">
                <a:solidFill>
                  <a:srgbClr val="222222"/>
                </a:solidFill>
                <a:latin typeface="Calibri" panose="020F0502020204030204" pitchFamily="34" charset="0"/>
                <a:cs typeface="Calibri" panose="020F0502020204030204" pitchFamily="34" charset="0"/>
              </a:rPr>
              <a:t>r</a:t>
            </a:r>
            <a:r>
              <a:rPr lang="en-US" sz="2200" i="0" dirty="0">
                <a:solidFill>
                  <a:srgbClr val="222222"/>
                </a:solidFill>
                <a:effectLst/>
                <a:latin typeface="Calibri" panose="020F0502020204030204" pitchFamily="34" charset="0"/>
                <a:cs typeface="Calibri" panose="020F0502020204030204" pitchFamily="34" charset="0"/>
              </a:rPr>
              <a:t>egards the set of weights W as a vector and maps the values onto the normalized output error. </a:t>
            </a:r>
          </a:p>
          <a:p>
            <a:pPr algn="just"/>
            <a:r>
              <a:rPr lang="en-US" sz="2200" i="0" dirty="0">
                <a:solidFill>
                  <a:srgbClr val="222222"/>
                </a:solidFill>
                <a:effectLst/>
                <a:latin typeface="Calibri" panose="020F0502020204030204" pitchFamily="34" charset="0"/>
                <a:cs typeface="Calibri" panose="020F0502020204030204" pitchFamily="34" charset="0"/>
              </a:rPr>
              <a:t>It is obvious that a specific error function can analogously be generated for a single pattern p.</a:t>
            </a:r>
          </a:p>
          <a:p>
            <a:pPr algn="just"/>
            <a:r>
              <a:rPr lang="en-US" sz="2200" dirty="0">
                <a:solidFill>
                  <a:srgbClr val="222222"/>
                </a:solidFill>
                <a:latin typeface="Calibri" panose="020F0502020204030204" pitchFamily="34" charset="0"/>
                <a:cs typeface="Calibri" panose="020F0502020204030204" pitchFamily="34" charset="0"/>
              </a:rPr>
              <a:t>Err(W) is defined on the set of all weights which we here regard as the vector W.</a:t>
            </a:r>
          </a:p>
          <a:p>
            <a:pPr algn="just"/>
            <a:r>
              <a:rPr lang="en-US" sz="2200" dirty="0">
                <a:solidFill>
                  <a:srgbClr val="222222"/>
                </a:solidFill>
                <a:latin typeface="Calibri" panose="020F0502020204030204" pitchFamily="34" charset="0"/>
                <a:cs typeface="Calibri" panose="020F0502020204030204" pitchFamily="34" charset="0"/>
              </a:rPr>
              <a:t>Change in all weights is referred to as </a:t>
            </a:r>
            <a:r>
              <a:rPr lang="el-GR" sz="2200" i="0" dirty="0">
                <a:solidFill>
                  <a:srgbClr val="202124"/>
                </a:solidFill>
                <a:effectLst/>
                <a:latin typeface="Calibri" panose="020F0502020204030204" pitchFamily="34" charset="0"/>
                <a:cs typeface="Calibri" panose="020F0502020204030204" pitchFamily="34" charset="0"/>
              </a:rPr>
              <a:t>Δ</a:t>
            </a:r>
            <a:r>
              <a:rPr lang="en-US" sz="2200" i="0" dirty="0">
                <a:solidFill>
                  <a:srgbClr val="222222"/>
                </a:solidFill>
                <a:effectLst/>
                <a:latin typeface="Calibri" panose="020F0502020204030204" pitchFamily="34" charset="0"/>
                <a:cs typeface="Calibri" panose="020F0502020204030204" pitchFamily="34" charset="0"/>
              </a:rPr>
              <a:t>W.</a:t>
            </a:r>
          </a:p>
          <a:p>
            <a:pPr algn="just"/>
            <a:r>
              <a:rPr lang="el-GR" sz="2200" i="0" dirty="0">
                <a:solidFill>
                  <a:srgbClr val="202124"/>
                </a:solidFill>
                <a:effectLst/>
                <a:latin typeface="Calibri" panose="020F0502020204030204" pitchFamily="34" charset="0"/>
                <a:cs typeface="Calibri" panose="020F0502020204030204" pitchFamily="34" charset="0"/>
              </a:rPr>
              <a:t>Δ</a:t>
            </a:r>
            <a:r>
              <a:rPr lang="en-US" sz="2200" i="0" dirty="0">
                <a:solidFill>
                  <a:srgbClr val="222222"/>
                </a:solidFill>
                <a:effectLst/>
                <a:latin typeface="Calibri" panose="020F0502020204030204" pitchFamily="34" charset="0"/>
                <a:cs typeface="Calibri" panose="020F0502020204030204" pitchFamily="34" charset="0"/>
              </a:rPr>
              <a:t>W</a:t>
            </a:r>
            <a:r>
              <a:rPr lang="en-US" sz="2200" dirty="0">
                <a:solidFill>
                  <a:srgbClr val="222222"/>
                </a:solidFill>
                <a:latin typeface="Calibri" panose="020F0502020204030204" pitchFamily="34" charset="0"/>
                <a:cs typeface="Calibri" panose="020F0502020204030204" pitchFamily="34" charset="0"/>
              </a:rPr>
              <a:t> is calculated by the gradient </a:t>
            </a:r>
            <a:r>
              <a:rPr lang="en-IN" sz="2200" i="0" dirty="0">
                <a:solidFill>
                  <a:srgbClr val="202122"/>
                </a:solidFill>
                <a:effectLst/>
                <a:latin typeface="Calibri" panose="020F0502020204030204" pitchFamily="34" charset="0"/>
                <a:cs typeface="Calibri" panose="020F0502020204030204" pitchFamily="34" charset="0"/>
              </a:rPr>
              <a:t>∇Err(W) of the error function Err(W):</a:t>
            </a:r>
          </a:p>
          <a:p>
            <a:pPr algn="just"/>
            <a:endParaRPr lang="en-US" sz="2200" i="0" dirty="0">
              <a:solidFill>
                <a:srgbClr val="222222"/>
              </a:solidFill>
              <a:effectLst/>
              <a:latin typeface="Calibri" panose="020F0502020204030204" pitchFamily="34" charset="0"/>
              <a:cs typeface="Calibri" panose="020F0502020204030204" pitchFamily="34" charset="0"/>
            </a:endParaRPr>
          </a:p>
          <a:p>
            <a:pPr algn="just"/>
            <a:endParaRPr lang="en-US" sz="2200" dirty="0">
              <a:solidFill>
                <a:srgbClr val="222222"/>
              </a:solidFill>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pic>
        <p:nvPicPr>
          <p:cNvPr id="4" name="Picture 6">
            <a:extLst>
              <a:ext uri="{FF2B5EF4-FFF2-40B4-BE49-F238E27FC236}">
                <a16:creationId xmlns:a16="http://schemas.microsoft.com/office/drawing/2014/main" id="{56C6F723-BF8E-433D-A0E2-CF20F9CFD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1037"/>
            <a:ext cx="2057400" cy="542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9F86F8-F27C-49E1-BC5B-4259F0C3026E}"/>
              </a:ext>
            </a:extLst>
          </p:cNvPr>
          <p:cNvPicPr>
            <a:picLocks noChangeAspect="1"/>
          </p:cNvPicPr>
          <p:nvPr/>
        </p:nvPicPr>
        <p:blipFill>
          <a:blip r:embed="rId3"/>
          <a:stretch>
            <a:fillRect/>
          </a:stretch>
        </p:blipFill>
        <p:spPr>
          <a:xfrm>
            <a:off x="3265714" y="4724399"/>
            <a:ext cx="2525486" cy="718493"/>
          </a:xfrm>
          <a:prstGeom prst="rect">
            <a:avLst/>
          </a:prstGeom>
        </p:spPr>
      </p:pic>
      <p:pic>
        <p:nvPicPr>
          <p:cNvPr id="9" name="Picture 8">
            <a:extLst>
              <a:ext uri="{FF2B5EF4-FFF2-40B4-BE49-F238E27FC236}">
                <a16:creationId xmlns:a16="http://schemas.microsoft.com/office/drawing/2014/main" id="{0F9C8778-BC27-494D-B628-575EE12FD2F8}"/>
              </a:ext>
            </a:extLst>
          </p:cNvPr>
          <p:cNvPicPr>
            <a:picLocks noChangeAspect="1"/>
          </p:cNvPicPr>
          <p:nvPr/>
        </p:nvPicPr>
        <p:blipFill>
          <a:blip r:embed="rId4"/>
          <a:stretch>
            <a:fillRect/>
          </a:stretch>
        </p:blipFill>
        <p:spPr>
          <a:xfrm>
            <a:off x="3352800" y="5792168"/>
            <a:ext cx="2525486" cy="648961"/>
          </a:xfrm>
          <a:prstGeom prst="rect">
            <a:avLst/>
          </a:prstGeom>
        </p:spPr>
      </p:pic>
    </p:spTree>
    <p:extLst>
      <p:ext uri="{BB962C8B-B14F-4D97-AF65-F5344CB8AC3E}">
        <p14:creationId xmlns:p14="http://schemas.microsoft.com/office/powerpoint/2010/main" val="269126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575BD-2F08-4C59-9D0B-B7056E1A740F}"/>
              </a:ext>
            </a:extLst>
          </p:cNvPr>
          <p:cNvSpPr>
            <a:spLocks noGrp="1"/>
          </p:cNvSpPr>
          <p:nvPr>
            <p:ph sz="quarter" idx="1"/>
          </p:nvPr>
        </p:nvSpPr>
        <p:spPr>
          <a:xfrm>
            <a:off x="304800" y="228600"/>
            <a:ext cx="8686800" cy="6400800"/>
          </a:xfrm>
        </p:spPr>
        <p:txBody>
          <a:bodyPr>
            <a:normAutofit/>
          </a:bodyPr>
          <a:lstStyle/>
          <a:p>
            <a:pPr marL="0" indent="0" algn="just">
              <a:buNone/>
            </a:pPr>
            <a:r>
              <a:rPr lang="en-US" sz="2400" b="1" i="0" dirty="0">
                <a:solidFill>
                  <a:srgbClr val="222222"/>
                </a:solidFill>
                <a:effectLst/>
                <a:latin typeface="Calibri" panose="020F0502020204030204" pitchFamily="34" charset="0"/>
                <a:cs typeface="Calibri" panose="020F0502020204030204" pitchFamily="34" charset="0"/>
              </a:rPr>
              <a:t>Summary</a:t>
            </a:r>
            <a:r>
              <a:rPr lang="en-US" sz="2400" b="0" i="0" dirty="0">
                <a:solidFill>
                  <a:srgbClr val="222222"/>
                </a:solidFill>
                <a:effectLst/>
                <a:latin typeface="Calibri" panose="020F0502020204030204" pitchFamily="34" charset="0"/>
                <a:cs typeface="Calibri" panose="020F0502020204030204" pitchFamily="34" charset="0"/>
              </a:rPr>
              <a:t>:</a:t>
            </a:r>
          </a:p>
          <a:p>
            <a:pPr algn="just"/>
            <a:r>
              <a:rPr lang="en-US" sz="2200" b="0" i="0" dirty="0">
                <a:solidFill>
                  <a:srgbClr val="222222"/>
                </a:solidFill>
                <a:effectLst/>
                <a:latin typeface="Calibri" panose="020F0502020204030204" pitchFamily="34" charset="0"/>
                <a:cs typeface="Calibri" panose="020F0502020204030204" pitchFamily="34" charset="0"/>
              </a:rPr>
              <a:t>There is the </a:t>
            </a:r>
          </a:p>
          <a:p>
            <a:pPr lvl="1" algn="just"/>
            <a:r>
              <a:rPr lang="en-US" sz="2200" b="1" i="0" dirty="0">
                <a:solidFill>
                  <a:srgbClr val="222222"/>
                </a:solidFill>
                <a:effectLst/>
                <a:latin typeface="Calibri" panose="020F0502020204030204" pitchFamily="34" charset="0"/>
                <a:cs typeface="Calibri" panose="020F0502020204030204" pitchFamily="34" charset="0"/>
              </a:rPr>
              <a:t>input vector </a:t>
            </a:r>
            <a:r>
              <a:rPr lang="en-US" sz="2200" b="0" i="1" dirty="0">
                <a:solidFill>
                  <a:srgbClr val="222222"/>
                </a:solidFill>
                <a:effectLst/>
                <a:latin typeface="Calibri" panose="020F0502020204030204" pitchFamily="34" charset="0"/>
                <a:cs typeface="Calibri" panose="020F0502020204030204" pitchFamily="34" charset="0"/>
              </a:rPr>
              <a:t>x</a:t>
            </a:r>
            <a:r>
              <a:rPr lang="en-US" sz="2200" b="0" i="0" dirty="0">
                <a:solidFill>
                  <a:srgbClr val="222222"/>
                </a:solidFill>
                <a:effectLst/>
                <a:latin typeface="Calibri" panose="020F0502020204030204" pitchFamily="34" charset="0"/>
                <a:cs typeface="Calibri" panose="020F0502020204030204" pitchFamily="34" charset="0"/>
              </a:rPr>
              <a:t>, which can be entered into the neural network. Depending on the type of network being used the neural network will output an </a:t>
            </a:r>
          </a:p>
          <a:p>
            <a:pPr lvl="1" algn="just"/>
            <a:r>
              <a:rPr lang="en-US" sz="2200" b="1" i="0" dirty="0">
                <a:solidFill>
                  <a:srgbClr val="222222"/>
                </a:solidFill>
                <a:effectLst/>
                <a:latin typeface="Calibri" panose="020F0502020204030204" pitchFamily="34" charset="0"/>
                <a:cs typeface="Calibri" panose="020F0502020204030204" pitchFamily="34" charset="0"/>
              </a:rPr>
              <a:t>output vector </a:t>
            </a:r>
            <a:r>
              <a:rPr lang="en-US" sz="2200" b="0" i="1" dirty="0">
                <a:solidFill>
                  <a:srgbClr val="222222"/>
                </a:solidFill>
                <a:effectLst/>
                <a:latin typeface="Calibri" panose="020F0502020204030204" pitchFamily="34" charset="0"/>
                <a:cs typeface="Calibri" panose="020F0502020204030204" pitchFamily="34" charset="0"/>
              </a:rPr>
              <a:t>y</a:t>
            </a:r>
            <a:r>
              <a:rPr lang="en-US" sz="2200" b="0" i="0" dirty="0">
                <a:solidFill>
                  <a:srgbClr val="222222"/>
                </a:solidFill>
                <a:effectLst/>
                <a:latin typeface="Calibri" panose="020F0502020204030204" pitchFamily="34" charset="0"/>
                <a:cs typeface="Calibri" panose="020F0502020204030204" pitchFamily="34" charset="0"/>
              </a:rPr>
              <a:t>. Basically, the </a:t>
            </a:r>
          </a:p>
          <a:p>
            <a:pPr lvl="1" algn="just"/>
            <a:r>
              <a:rPr lang="en-US" sz="2200" b="1" i="0" dirty="0">
                <a:solidFill>
                  <a:srgbClr val="222222"/>
                </a:solidFill>
                <a:effectLst/>
                <a:latin typeface="Calibri" panose="020F0502020204030204" pitchFamily="34" charset="0"/>
                <a:cs typeface="Calibri" panose="020F0502020204030204" pitchFamily="34" charset="0"/>
              </a:rPr>
              <a:t>training sample </a:t>
            </a:r>
            <a:r>
              <a:rPr lang="en-US" sz="2200" b="0" i="1" dirty="0">
                <a:solidFill>
                  <a:srgbClr val="222222"/>
                </a:solidFill>
                <a:effectLst/>
                <a:latin typeface="Calibri" panose="020F0502020204030204" pitchFamily="34" charset="0"/>
                <a:cs typeface="Calibri" panose="020F0502020204030204" pitchFamily="34" charset="0"/>
              </a:rPr>
              <a:t>p </a:t>
            </a:r>
            <a:r>
              <a:rPr lang="en-US" sz="2200" b="0" i="0" dirty="0">
                <a:solidFill>
                  <a:srgbClr val="222222"/>
                </a:solidFill>
                <a:effectLst/>
                <a:latin typeface="Calibri" panose="020F0502020204030204" pitchFamily="34" charset="0"/>
                <a:cs typeface="Calibri" panose="020F0502020204030204" pitchFamily="34" charset="0"/>
              </a:rPr>
              <a:t>is nothing more than an input vector. We only use it for training purposes because we know the corresponding </a:t>
            </a:r>
          </a:p>
          <a:p>
            <a:pPr lvl="1" algn="just"/>
            <a:r>
              <a:rPr lang="en-US" sz="2200" b="1" i="0" dirty="0">
                <a:solidFill>
                  <a:srgbClr val="222222"/>
                </a:solidFill>
                <a:effectLst/>
                <a:latin typeface="Calibri" panose="020F0502020204030204" pitchFamily="34" charset="0"/>
                <a:cs typeface="Calibri" panose="020F0502020204030204" pitchFamily="34" charset="0"/>
              </a:rPr>
              <a:t>teaching input </a:t>
            </a:r>
            <a:r>
              <a:rPr lang="en-US" sz="2200" b="0" i="1" dirty="0">
                <a:solidFill>
                  <a:srgbClr val="222222"/>
                </a:solidFill>
                <a:effectLst/>
                <a:latin typeface="Calibri" panose="020F0502020204030204" pitchFamily="34" charset="0"/>
                <a:cs typeface="Calibri" panose="020F0502020204030204" pitchFamily="34" charset="0"/>
              </a:rPr>
              <a:t>t </a:t>
            </a:r>
            <a:r>
              <a:rPr lang="en-US" sz="2200" b="0" i="0" dirty="0">
                <a:solidFill>
                  <a:srgbClr val="222222"/>
                </a:solidFill>
                <a:effectLst/>
                <a:latin typeface="Calibri" panose="020F0502020204030204" pitchFamily="34" charset="0"/>
                <a:cs typeface="Calibri" panose="020F0502020204030204" pitchFamily="34" charset="0"/>
              </a:rPr>
              <a:t>which is nothing more than the desired output vector to the training sample. The </a:t>
            </a:r>
          </a:p>
          <a:p>
            <a:pPr lvl="1" algn="just"/>
            <a:r>
              <a:rPr lang="en-US" sz="2200" b="1" i="0" dirty="0">
                <a:solidFill>
                  <a:srgbClr val="222222"/>
                </a:solidFill>
                <a:effectLst/>
                <a:latin typeface="Calibri" panose="020F0502020204030204" pitchFamily="34" charset="0"/>
                <a:cs typeface="Calibri" panose="020F0502020204030204" pitchFamily="34" charset="0"/>
              </a:rPr>
              <a:t>error vector / difference vector </a:t>
            </a:r>
            <a:r>
              <a:rPr lang="en-US" sz="2200" b="0" i="1" dirty="0">
                <a:solidFill>
                  <a:srgbClr val="222222"/>
                </a:solidFill>
                <a:effectLst/>
                <a:latin typeface="Calibri" panose="020F0502020204030204" pitchFamily="34" charset="0"/>
                <a:cs typeface="Calibri" panose="020F0502020204030204" pitchFamily="34" charset="0"/>
              </a:rPr>
              <a:t>Ep </a:t>
            </a:r>
            <a:r>
              <a:rPr lang="en-US" sz="2200" b="0" i="0" dirty="0">
                <a:solidFill>
                  <a:srgbClr val="222222"/>
                </a:solidFill>
                <a:effectLst/>
                <a:latin typeface="Calibri" panose="020F0502020204030204" pitchFamily="34" charset="0"/>
                <a:cs typeface="Calibri" panose="020F0502020204030204" pitchFamily="34" charset="0"/>
              </a:rPr>
              <a:t>is the difference between the teaching input </a:t>
            </a:r>
            <a:r>
              <a:rPr lang="en-US" sz="2200" b="0" i="1" dirty="0">
                <a:solidFill>
                  <a:srgbClr val="222222"/>
                </a:solidFill>
                <a:effectLst/>
                <a:latin typeface="Calibri" panose="020F0502020204030204" pitchFamily="34" charset="0"/>
                <a:cs typeface="Calibri" panose="020F0502020204030204" pitchFamily="34" charset="0"/>
              </a:rPr>
              <a:t>t </a:t>
            </a:r>
            <a:r>
              <a:rPr lang="en-US" sz="2200" b="0" i="0" dirty="0">
                <a:solidFill>
                  <a:srgbClr val="222222"/>
                </a:solidFill>
                <a:effectLst/>
                <a:latin typeface="Calibri" panose="020F0502020204030204" pitchFamily="34" charset="0"/>
                <a:cs typeface="Calibri" panose="020F0502020204030204" pitchFamily="34" charset="0"/>
              </a:rPr>
              <a:t>and the actual output </a:t>
            </a:r>
            <a:r>
              <a:rPr lang="en-US" sz="2200" b="0" i="1" dirty="0">
                <a:solidFill>
                  <a:srgbClr val="222222"/>
                </a:solidFill>
                <a:effectLst/>
                <a:latin typeface="Calibri" panose="020F0502020204030204" pitchFamily="34" charset="0"/>
                <a:cs typeface="Calibri" panose="020F0502020204030204" pitchFamily="34" charset="0"/>
              </a:rPr>
              <a:t>y </a:t>
            </a:r>
            <a:r>
              <a:rPr lang="en-US" sz="2200" b="0" i="0" dirty="0">
                <a:solidFill>
                  <a:srgbClr val="222222"/>
                </a:solidFill>
                <a:effectLst/>
                <a:latin typeface="Calibri" panose="020F0502020204030204" pitchFamily="34" charset="0"/>
                <a:cs typeface="Calibri" panose="020F0502020204030204" pitchFamily="34" charset="0"/>
              </a:rPr>
              <a:t>under a training input </a:t>
            </a:r>
            <a:r>
              <a:rPr lang="en-US" sz="2200" b="0" i="1" dirty="0">
                <a:solidFill>
                  <a:srgbClr val="222222"/>
                </a:solidFill>
                <a:effectLst/>
                <a:latin typeface="Calibri" panose="020F0502020204030204" pitchFamily="34" charset="0"/>
                <a:cs typeface="Calibri" panose="020F0502020204030204" pitchFamily="34" charset="0"/>
              </a:rPr>
              <a:t>p</a:t>
            </a:r>
          </a:p>
          <a:p>
            <a:pPr marL="320040" lvl="1" indent="0" algn="just">
              <a:buNone/>
            </a:pPr>
            <a:endParaRPr lang="en-US" b="0" i="0" dirty="0">
              <a:solidFill>
                <a:srgbClr val="222222"/>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EB7F147-5EE5-486A-B6A6-3125C7C8DED6}"/>
              </a:ext>
            </a:extLst>
          </p:cNvPr>
          <p:cNvPicPr>
            <a:picLocks noChangeAspect="1"/>
          </p:cNvPicPr>
          <p:nvPr/>
        </p:nvPicPr>
        <p:blipFill>
          <a:blip r:embed="rId2"/>
          <a:stretch>
            <a:fillRect/>
          </a:stretch>
        </p:blipFill>
        <p:spPr>
          <a:xfrm>
            <a:off x="3352800" y="4953000"/>
            <a:ext cx="2312324" cy="1295400"/>
          </a:xfrm>
          <a:prstGeom prst="rect">
            <a:avLst/>
          </a:prstGeom>
        </p:spPr>
      </p:pic>
    </p:spTree>
    <p:extLst>
      <p:ext uri="{BB962C8B-B14F-4D97-AF65-F5344CB8AC3E}">
        <p14:creationId xmlns:p14="http://schemas.microsoft.com/office/powerpoint/2010/main" val="950806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7A37F59-2E0D-44DD-A96F-719299A5B762}"/>
              </a:ext>
            </a:extLst>
          </p:cNvPr>
          <p:cNvSpPr>
            <a:spLocks noGrp="1"/>
          </p:cNvSpPr>
          <p:nvPr>
            <p:ph sz="quarter" idx="1"/>
          </p:nvPr>
        </p:nvSpPr>
        <p:spPr>
          <a:xfrm>
            <a:off x="304800" y="304800"/>
            <a:ext cx="8534400" cy="6324600"/>
          </a:xfrm>
        </p:spPr>
        <p:txBody>
          <a:bodyPr>
            <a:normAutofit lnSpcReduction="10000"/>
          </a:bodyPr>
          <a:lstStyle/>
          <a:p>
            <a:r>
              <a:rPr lang="en-US" sz="2200" spc="-5" dirty="0">
                <a:latin typeface="Calibri" panose="020F0502020204030204" pitchFamily="34" charset="0"/>
                <a:ea typeface="Georgia" panose="02040502050405020303" pitchFamily="18" charset="0"/>
                <a:cs typeface="Calibri" panose="020F0502020204030204" pitchFamily="34" charset="0"/>
              </a:rPr>
              <a:t>W</a:t>
            </a:r>
            <a:r>
              <a:rPr lang="en-US" sz="2200" spc="-5" dirty="0">
                <a:effectLst/>
                <a:latin typeface="Calibri" panose="020F0502020204030204" pitchFamily="34" charset="0"/>
                <a:ea typeface="Georgia" panose="02040502050405020303" pitchFamily="18" charset="0"/>
                <a:cs typeface="Calibri" panose="020F0502020204030204" pitchFamily="34" charset="0"/>
              </a:rPr>
              <a:t>e</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derive</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according</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a weight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 obtain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value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how</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change</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this</a:t>
            </a:r>
            <a:r>
              <a:rPr lang="en-US" sz="2200"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The </a:t>
            </a:r>
            <a:r>
              <a:rPr lang="en-US" sz="2200" b="1" dirty="0">
                <a:effectLst/>
                <a:latin typeface="Calibri" panose="020F0502020204030204" pitchFamily="34" charset="0"/>
                <a:ea typeface="Georgia" panose="02040502050405020303" pitchFamily="18" charset="0"/>
                <a:cs typeface="Calibri" panose="020F0502020204030204" pitchFamily="34" charset="0"/>
              </a:rPr>
              <a:t>squared distance </a:t>
            </a:r>
            <a:r>
              <a:rPr lang="en-US" sz="2200" dirty="0">
                <a:effectLst/>
                <a:latin typeface="Calibri" panose="020F0502020204030204" pitchFamily="34" charset="0"/>
                <a:ea typeface="Georgia" panose="02040502050405020303" pitchFamily="18" charset="0"/>
                <a:cs typeface="Calibri" panose="020F0502020204030204" pitchFamily="34" charset="0"/>
              </a:rPr>
              <a:t>between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 vector y and the teaching input 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appears adequate to our needs. It provides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error </a:t>
            </a:r>
            <a:r>
              <a:rPr lang="en-US" sz="2200" dirty="0" err="1">
                <a:effectLst/>
                <a:latin typeface="Calibri" panose="020F0502020204030204" pitchFamily="34" charset="0"/>
                <a:ea typeface="Georgia" panose="02040502050405020303" pitchFamily="18" charset="0"/>
                <a:cs typeface="Calibri" panose="020F0502020204030204" pitchFamily="34" charset="0"/>
              </a:rPr>
              <a:t>Err</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dirty="0">
                <a:effectLst/>
                <a:latin typeface="Calibri" panose="020F0502020204030204" pitchFamily="34" charset="0"/>
                <a:ea typeface="Georgia" panose="02040502050405020303" pitchFamily="18" charset="0"/>
                <a:cs typeface="Calibri" panose="020F0502020204030204" pitchFamily="34" charset="0"/>
              </a:rPr>
              <a:t> that is specific for a training sample p over the output of all output</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Ω</a:t>
            </a: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spc="-5" dirty="0">
              <a:effectLst/>
              <a:latin typeface="Calibri" panose="020F0502020204030204" pitchFamily="34" charset="0"/>
              <a:ea typeface="Georgia" panose="02040502050405020303" pitchFamily="18" charset="0"/>
              <a:cs typeface="Calibri" panose="020F0502020204030204" pitchFamily="34" charset="0"/>
            </a:endParaRPr>
          </a:p>
          <a:p>
            <a:r>
              <a:rPr lang="en-US" sz="2200" spc="-5" dirty="0">
                <a:effectLst/>
                <a:latin typeface="Calibri" panose="020F0502020204030204" pitchFamily="34" charset="0"/>
                <a:ea typeface="Georgia" panose="02040502050405020303" pitchFamily="18" charset="0"/>
                <a:cs typeface="Calibri" panose="020F0502020204030204" pitchFamily="34" charset="0"/>
              </a:rPr>
              <a:t>Thus, we calculate </a:t>
            </a:r>
            <a:r>
              <a:rPr lang="en-US" sz="2200" dirty="0">
                <a:effectLst/>
                <a:latin typeface="Calibri" panose="020F0502020204030204" pitchFamily="34" charset="0"/>
                <a:ea typeface="Georgia" panose="02040502050405020303" pitchFamily="18" charset="0"/>
                <a:cs typeface="Calibri" panose="020F0502020204030204" pitchFamily="34" charset="0"/>
              </a:rPr>
              <a:t>the squared difference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components</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vectors</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a:t>
            </a:r>
            <a:r>
              <a:rPr lang="en-US" sz="2200" spc="2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y, given the pattern p, and sum up these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squares.</a:t>
            </a:r>
          </a:p>
          <a:p>
            <a:endParaRPr lang="en-US" sz="1800" dirty="0">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16" name="Picture 15">
            <a:extLst>
              <a:ext uri="{FF2B5EF4-FFF2-40B4-BE49-F238E27FC236}">
                <a16:creationId xmlns:a16="http://schemas.microsoft.com/office/drawing/2014/main" id="{4B76C200-F9DC-43B5-B2DB-DEBEF790D97B}"/>
              </a:ext>
            </a:extLst>
          </p:cNvPr>
          <p:cNvPicPr>
            <a:picLocks noChangeAspect="1"/>
          </p:cNvPicPr>
          <p:nvPr/>
        </p:nvPicPr>
        <p:blipFill>
          <a:blip r:embed="rId2"/>
          <a:stretch>
            <a:fillRect/>
          </a:stretch>
        </p:blipFill>
        <p:spPr>
          <a:xfrm>
            <a:off x="3124200" y="1219200"/>
            <a:ext cx="2667000" cy="1168288"/>
          </a:xfrm>
          <a:prstGeom prst="rect">
            <a:avLst/>
          </a:prstGeom>
        </p:spPr>
      </p:pic>
      <p:pic>
        <p:nvPicPr>
          <p:cNvPr id="18" name="Picture 17">
            <a:extLst>
              <a:ext uri="{FF2B5EF4-FFF2-40B4-BE49-F238E27FC236}">
                <a16:creationId xmlns:a16="http://schemas.microsoft.com/office/drawing/2014/main" id="{229889CA-B3B9-43BA-87AA-DA8C4C964283}"/>
              </a:ext>
            </a:extLst>
          </p:cNvPr>
          <p:cNvPicPr>
            <a:picLocks noChangeAspect="1"/>
          </p:cNvPicPr>
          <p:nvPr/>
        </p:nvPicPr>
        <p:blipFill>
          <a:blip r:embed="rId3"/>
          <a:stretch>
            <a:fillRect/>
          </a:stretch>
        </p:blipFill>
        <p:spPr>
          <a:xfrm>
            <a:off x="2539725" y="4118509"/>
            <a:ext cx="4064550" cy="1168288"/>
          </a:xfrm>
          <a:prstGeom prst="rect">
            <a:avLst/>
          </a:prstGeom>
        </p:spPr>
      </p:pic>
      <p:pic>
        <p:nvPicPr>
          <p:cNvPr id="3" name="Picture 2">
            <a:extLst>
              <a:ext uri="{FF2B5EF4-FFF2-40B4-BE49-F238E27FC236}">
                <a16:creationId xmlns:a16="http://schemas.microsoft.com/office/drawing/2014/main" id="{B681939E-B85C-443E-9B7C-EDEFDD79F9C2}"/>
              </a:ext>
            </a:extLst>
          </p:cNvPr>
          <p:cNvPicPr>
            <a:picLocks noChangeAspect="1"/>
          </p:cNvPicPr>
          <p:nvPr/>
        </p:nvPicPr>
        <p:blipFill>
          <a:blip r:embed="rId4"/>
          <a:stretch>
            <a:fillRect/>
          </a:stretch>
        </p:blipFill>
        <p:spPr>
          <a:xfrm>
            <a:off x="6324600" y="838200"/>
            <a:ext cx="2133600" cy="1901291"/>
          </a:xfrm>
          <a:prstGeom prst="rect">
            <a:avLst/>
          </a:prstGeom>
        </p:spPr>
      </p:pic>
    </p:spTree>
    <p:extLst>
      <p:ext uri="{BB962C8B-B14F-4D97-AF65-F5344CB8AC3E}">
        <p14:creationId xmlns:p14="http://schemas.microsoft.com/office/powerpoint/2010/main" val="3478442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C00099-4B00-4614-90E4-0B7A5C60918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52462" y="914400"/>
            <a:ext cx="7991475" cy="4876799"/>
          </a:xfrm>
        </p:spPr>
      </p:pic>
    </p:spTree>
    <p:extLst>
      <p:ext uri="{BB962C8B-B14F-4D97-AF65-F5344CB8AC3E}">
        <p14:creationId xmlns:p14="http://schemas.microsoft.com/office/powerpoint/2010/main" val="1532657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E64E0-84D8-46C8-9B5A-29311DB0C3BD}"/>
              </a:ext>
            </a:extLst>
          </p:cNvPr>
          <p:cNvSpPr>
            <a:spLocks noGrp="1"/>
          </p:cNvSpPr>
          <p:nvPr>
            <p:ph sz="quarter" idx="1"/>
          </p:nvPr>
        </p:nvSpPr>
        <p:spPr>
          <a:xfrm>
            <a:off x="304800" y="304800"/>
            <a:ext cx="8458200" cy="6248400"/>
          </a:xfrm>
        </p:spPr>
        <p:txBody>
          <a:bodyPr>
            <a:normAutofit lnSpcReduction="10000"/>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The summation of the specific errors </a:t>
            </a:r>
            <a:r>
              <a:rPr lang="en-US" sz="2200" dirty="0" err="1">
                <a:effectLst/>
                <a:latin typeface="Calibri" panose="020F0502020204030204" pitchFamily="34" charset="0"/>
                <a:ea typeface="Georgia" panose="02040502050405020303" pitchFamily="18" charset="0"/>
                <a:cs typeface="Calibri" panose="020F0502020204030204" pitchFamily="34" charset="0"/>
              </a:rPr>
              <a:t>Err</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dirty="0">
                <a:effectLst/>
                <a:latin typeface="Calibri" panose="020F0502020204030204" pitchFamily="34" charset="0"/>
                <a:ea typeface="Georgia" panose="02040502050405020303" pitchFamily="18" charset="0"/>
                <a:cs typeface="Calibri" panose="020F0502020204030204" pitchFamily="34" charset="0"/>
              </a:rPr>
              <a:t>(W ) of all patterns p</a:t>
            </a:r>
            <a:r>
              <a:rPr lang="en-US" sz="2200" spc="2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then yields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definition</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there fore</a:t>
            </a:r>
            <a:r>
              <a:rPr lang="en-US" sz="2200" spc="1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definition</a:t>
            </a:r>
            <a:r>
              <a:rPr lang="en-US" sz="2200" spc="1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a:t>
            </a:r>
            <a:r>
              <a:rPr lang="en-US" sz="2200" spc="1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Err(W</a:t>
            </a:r>
            <a:r>
              <a:rPr lang="en-US" sz="2200" spc="-1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latin typeface="Calibri" panose="020F0502020204030204" pitchFamily="34" charset="0"/>
                <a:ea typeface="Georgia" panose="02040502050405020303" pitchFamily="18" charset="0"/>
                <a:cs typeface="Calibri" panose="020F0502020204030204" pitchFamily="34" charset="0"/>
              </a:rPr>
              <a:t>W</a:t>
            </a:r>
            <a:r>
              <a:rPr lang="en-US" sz="2200" dirty="0">
                <a:effectLst/>
                <a:latin typeface="Calibri" panose="020F0502020204030204" pitchFamily="34" charset="0"/>
                <a:ea typeface="Georgia" panose="02040502050405020303" pitchFamily="18" charset="0"/>
                <a:cs typeface="Calibri" panose="020F0502020204030204" pitchFamily="34" charset="0"/>
              </a:rPr>
              <a:t>e tweak</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individual weights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 a bit and see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how the error </a:t>
            </a:r>
            <a:r>
              <a:rPr lang="en-US" sz="2200" dirty="0">
                <a:effectLst/>
                <a:latin typeface="Calibri" panose="020F0502020204030204" pitchFamily="34" charset="0"/>
                <a:ea typeface="Georgia" panose="02040502050405020303" pitchFamily="18" charset="0"/>
                <a:cs typeface="Calibri" panose="020F0502020204030204" pitchFamily="34" charset="0"/>
              </a:rPr>
              <a:t>Err(W ) is changing – which</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corresponds to the derivative of the error function Err(W ) according to the very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same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US" sz="2200" dirty="0">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This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derivative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corresponds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sum</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derivatives</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all</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specific</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Err</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spc="2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according</a:t>
            </a:r>
            <a:r>
              <a:rPr lang="en-US" sz="2200" spc="2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this</a:t>
            </a:r>
            <a:r>
              <a:rPr lang="en-US" sz="2200" spc="2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r>
              <a:rPr lang="en-US" sz="2200" spc="2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(since</a:t>
            </a:r>
            <a:r>
              <a:rPr lang="en-US" sz="2200" spc="2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total</a:t>
            </a:r>
            <a:r>
              <a:rPr lang="en-US" sz="2200" spc="2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a:t>
            </a:r>
            <a:r>
              <a:rPr lang="en-US" sz="2200" spc="2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Err(W</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 results</a:t>
            </a:r>
            <a:r>
              <a:rPr lang="en-US" sz="2200" spc="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from</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sum</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specific</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errors):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6" name="Picture 5">
            <a:extLst>
              <a:ext uri="{FF2B5EF4-FFF2-40B4-BE49-F238E27FC236}">
                <a16:creationId xmlns:a16="http://schemas.microsoft.com/office/drawing/2014/main" id="{23BA790A-2D02-4B64-AAAE-6396AE77B005}"/>
              </a:ext>
            </a:extLst>
          </p:cNvPr>
          <p:cNvPicPr>
            <a:picLocks noChangeAspect="1"/>
          </p:cNvPicPr>
          <p:nvPr/>
        </p:nvPicPr>
        <p:blipFill>
          <a:blip r:embed="rId2"/>
          <a:stretch>
            <a:fillRect/>
          </a:stretch>
        </p:blipFill>
        <p:spPr>
          <a:xfrm>
            <a:off x="2971800" y="1524000"/>
            <a:ext cx="2590800" cy="799645"/>
          </a:xfrm>
          <a:prstGeom prst="rect">
            <a:avLst/>
          </a:prstGeom>
        </p:spPr>
      </p:pic>
      <p:pic>
        <p:nvPicPr>
          <p:cNvPr id="8" name="Picture 7">
            <a:extLst>
              <a:ext uri="{FF2B5EF4-FFF2-40B4-BE49-F238E27FC236}">
                <a16:creationId xmlns:a16="http://schemas.microsoft.com/office/drawing/2014/main" id="{579871A4-A3C6-4AFA-A5DA-63A0268A398C}"/>
              </a:ext>
            </a:extLst>
          </p:cNvPr>
          <p:cNvPicPr>
            <a:picLocks noChangeAspect="1"/>
          </p:cNvPicPr>
          <p:nvPr/>
        </p:nvPicPr>
        <p:blipFill>
          <a:blip r:embed="rId3"/>
          <a:stretch>
            <a:fillRect/>
          </a:stretch>
        </p:blipFill>
        <p:spPr>
          <a:xfrm>
            <a:off x="2819401" y="2695432"/>
            <a:ext cx="2960914" cy="1239320"/>
          </a:xfrm>
          <a:prstGeom prst="rect">
            <a:avLst/>
          </a:prstGeom>
        </p:spPr>
      </p:pic>
    </p:spTree>
    <p:extLst>
      <p:ext uri="{BB962C8B-B14F-4D97-AF65-F5344CB8AC3E}">
        <p14:creationId xmlns:p14="http://schemas.microsoft.com/office/powerpoint/2010/main" val="3001412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304800" y="304800"/>
            <a:ext cx="8534400" cy="6248400"/>
          </a:xfrm>
        </p:spPr>
        <p:txBody>
          <a:bodyPr/>
          <a:lstStyle/>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sz="2200" dirty="0">
                <a:effectLst/>
                <a:latin typeface="Calibri" panose="020F0502020204030204" pitchFamily="34" charset="0"/>
                <a:ea typeface="Georgia" panose="02040502050405020303" pitchFamily="18" charset="0"/>
                <a:cs typeface="Calibri" panose="020F0502020204030204" pitchFamily="34" charset="0"/>
              </a:rPr>
              <a:t>Basically,</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data</a:t>
            </a:r>
            <a:r>
              <a:rPr lang="en-US" sz="2200" spc="2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2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only</a:t>
            </a:r>
            <a:r>
              <a:rPr lang="en-US" sz="2200" spc="2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transferred</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through</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result</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function</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1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sent</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through</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another</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one,</a:t>
            </a:r>
            <a:r>
              <a:rPr lang="en-US" sz="2200" spc="1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 so 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 path of the neuron outputs o</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latin typeface="Calibri" panose="020F0502020204030204" pitchFamily="34" charset="0"/>
                <a:ea typeface="Georgia" panose="02040502050405020303" pitchFamily="18" charset="0"/>
                <a:cs typeface="Calibri" panose="020F0502020204030204" pitchFamily="34" charset="0"/>
              </a:rPr>
              <a:t>1</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 o</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latin typeface="Calibri" panose="020F0502020204030204" pitchFamily="34" charset="0"/>
                <a:ea typeface="Georgia" panose="02040502050405020303" pitchFamily="18" charset="0"/>
                <a:cs typeface="Calibri" panose="020F0502020204030204" pitchFamily="34" charset="0"/>
              </a:rPr>
              <a:t>2</a:t>
            </a: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which the neurons 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1</a:t>
            </a:r>
            <a:r>
              <a:rPr lang="en-US" sz="2200" dirty="0">
                <a:effectLst/>
                <a:latin typeface="Calibri" panose="020F0502020204030204" pitchFamily="34" charset="0"/>
                <a:ea typeface="Georgia" panose="02040502050405020303" pitchFamily="18" charset="0"/>
                <a:cs typeface="Calibri" panose="020F0502020204030204" pitchFamily="34" charset="0"/>
              </a:rPr>
              <a:t> and 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2</a:t>
            </a:r>
            <a:r>
              <a:rPr lang="en-US" sz="2200" dirty="0">
                <a:effectLst/>
                <a:latin typeface="Calibri" panose="020F0502020204030204" pitchFamily="34" charset="0"/>
                <a:ea typeface="Georgia" panose="02040502050405020303" pitchFamily="18" charset="0"/>
                <a:cs typeface="Calibri" panose="020F0502020204030204" pitchFamily="34" charset="0"/>
              </a:rPr>
              <a:t> entered into a</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 Ω, initially is the propagation func</a:t>
            </a:r>
            <a:r>
              <a:rPr lang="en-US" sz="2200" spc="-5" dirty="0">
                <a:effectLst/>
                <a:latin typeface="Calibri" panose="020F0502020204030204" pitchFamily="34" charset="0"/>
                <a:ea typeface="Georgia" panose="02040502050405020303" pitchFamily="18" charset="0"/>
                <a:cs typeface="Calibri" panose="020F0502020204030204" pitchFamily="34" charset="0"/>
              </a:rPr>
              <a:t>tion (here </a:t>
            </a:r>
            <a:r>
              <a:rPr lang="en-US" sz="2200" dirty="0">
                <a:effectLst/>
                <a:latin typeface="Calibri" panose="020F0502020204030204" pitchFamily="34" charset="0"/>
                <a:ea typeface="Georgia" panose="02040502050405020303" pitchFamily="18" charset="0"/>
                <a:cs typeface="Calibri" panose="020F0502020204030204" pitchFamily="34" charset="0"/>
              </a:rPr>
              <a:t>weighted sum), from which the</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network input is going to be received. </a:t>
            </a:r>
          </a:p>
          <a:p>
            <a:r>
              <a:rPr lang="en-US" sz="2200" dirty="0">
                <a:effectLst/>
                <a:latin typeface="Calibri" panose="020F0502020204030204" pitchFamily="34" charset="0"/>
                <a:ea typeface="Georgia" panose="02040502050405020303" pitchFamily="18" charset="0"/>
                <a:cs typeface="Calibri" panose="020F0502020204030204" pitchFamily="34" charset="0"/>
              </a:rPr>
              <a:t>This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 then sent through the activation function of the neuron Ω so that we receive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output of this neuron which is at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same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time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component</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vector</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y:</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US" dirty="0"/>
          </a:p>
          <a:p>
            <a:endParaRPr lang="en-IN" dirty="0"/>
          </a:p>
        </p:txBody>
      </p:sp>
      <p:pic>
        <p:nvPicPr>
          <p:cNvPr id="5" name="Picture 4">
            <a:extLst>
              <a:ext uri="{FF2B5EF4-FFF2-40B4-BE49-F238E27FC236}">
                <a16:creationId xmlns:a16="http://schemas.microsoft.com/office/drawing/2014/main" id="{DB86C0E8-F431-4A2B-9703-BE5BBFF8000A}"/>
              </a:ext>
            </a:extLst>
          </p:cNvPr>
          <p:cNvPicPr>
            <a:picLocks noChangeAspect="1"/>
          </p:cNvPicPr>
          <p:nvPr/>
        </p:nvPicPr>
        <p:blipFill>
          <a:blip r:embed="rId2"/>
          <a:stretch>
            <a:fillRect/>
          </a:stretch>
        </p:blipFill>
        <p:spPr>
          <a:xfrm>
            <a:off x="361071" y="533400"/>
            <a:ext cx="3801661" cy="2362200"/>
          </a:xfrm>
          <a:prstGeom prst="rect">
            <a:avLst/>
          </a:prstGeom>
        </p:spPr>
      </p:pic>
      <p:pic>
        <p:nvPicPr>
          <p:cNvPr id="7" name="Picture 6">
            <a:extLst>
              <a:ext uri="{FF2B5EF4-FFF2-40B4-BE49-F238E27FC236}">
                <a16:creationId xmlns:a16="http://schemas.microsoft.com/office/drawing/2014/main" id="{9BA789E5-50DA-4AE6-9E17-080A26DD4570}"/>
              </a:ext>
            </a:extLst>
          </p:cNvPr>
          <p:cNvPicPr>
            <a:picLocks noChangeAspect="1"/>
          </p:cNvPicPr>
          <p:nvPr/>
        </p:nvPicPr>
        <p:blipFill>
          <a:blip r:embed="rId3"/>
          <a:stretch>
            <a:fillRect/>
          </a:stretch>
        </p:blipFill>
        <p:spPr>
          <a:xfrm>
            <a:off x="5105400" y="273842"/>
            <a:ext cx="3200400" cy="2883708"/>
          </a:xfrm>
          <a:prstGeom prst="rect">
            <a:avLst/>
          </a:prstGeom>
        </p:spPr>
      </p:pic>
    </p:spTree>
    <p:extLst>
      <p:ext uri="{BB962C8B-B14F-4D97-AF65-F5344CB8AC3E}">
        <p14:creationId xmlns:p14="http://schemas.microsoft.com/office/powerpoint/2010/main" val="316161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F4970-327A-4CA9-89DA-B1DB16E54403}"/>
              </a:ext>
            </a:extLst>
          </p:cNvPr>
          <p:cNvSpPr>
            <a:spLocks noGrp="1"/>
          </p:cNvSpPr>
          <p:nvPr>
            <p:ph sz="quarter" idx="1"/>
          </p:nvPr>
        </p:nvSpPr>
        <p:spPr>
          <a:xfrm>
            <a:off x="304800" y="381000"/>
            <a:ext cx="8458200" cy="6096000"/>
          </a:xfrm>
        </p:spPr>
        <p:txBody>
          <a:bodyPr/>
          <a:lstStyle/>
          <a:p>
            <a:pPr marL="0" indent="0" algn="ctr">
              <a:buNone/>
            </a:pPr>
            <a:r>
              <a:rPr lang="en-US" sz="2200" b="1" dirty="0">
                <a:effectLst/>
                <a:latin typeface="Calibri" panose="020F0502020204030204" pitchFamily="34" charset="0"/>
                <a:ea typeface="LM Sans 10"/>
                <a:cs typeface="Calibri" panose="020F0502020204030204" pitchFamily="34" charset="0"/>
              </a:rPr>
              <a:t>Propagation function &amp; Network input</a:t>
            </a:r>
          </a:p>
          <a:p>
            <a:pPr marL="0" indent="0" algn="ctr">
              <a:buNone/>
            </a:pPr>
            <a:endParaRPr lang="en-US" sz="1800" b="1" dirty="0">
              <a:effectLst/>
              <a:latin typeface="Calibri" panose="020F0502020204030204" pitchFamily="34" charset="0"/>
              <a:ea typeface="LM Sans 10"/>
              <a:cs typeface="LM Sans 10"/>
            </a:endParaRPr>
          </a:p>
          <a:p>
            <a:endParaRPr lang="en-IN" dirty="0"/>
          </a:p>
        </p:txBody>
      </p:sp>
      <p:pic>
        <p:nvPicPr>
          <p:cNvPr id="5" name="Picture 4">
            <a:extLst>
              <a:ext uri="{FF2B5EF4-FFF2-40B4-BE49-F238E27FC236}">
                <a16:creationId xmlns:a16="http://schemas.microsoft.com/office/drawing/2014/main" id="{C53D9218-7A10-4EF9-9332-BB3E10D4C2BB}"/>
              </a:ext>
            </a:extLst>
          </p:cNvPr>
          <p:cNvPicPr>
            <a:picLocks noChangeAspect="1"/>
          </p:cNvPicPr>
          <p:nvPr/>
        </p:nvPicPr>
        <p:blipFill>
          <a:blip r:embed="rId2"/>
          <a:stretch>
            <a:fillRect/>
          </a:stretch>
        </p:blipFill>
        <p:spPr>
          <a:xfrm>
            <a:off x="1219200" y="1145930"/>
            <a:ext cx="7467600" cy="5026269"/>
          </a:xfrm>
          <a:prstGeom prst="rect">
            <a:avLst/>
          </a:prstGeom>
        </p:spPr>
      </p:pic>
    </p:spTree>
    <p:extLst>
      <p:ext uri="{BB962C8B-B14F-4D97-AF65-F5344CB8AC3E}">
        <p14:creationId xmlns:p14="http://schemas.microsoft.com/office/powerpoint/2010/main" val="107576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886F6-692F-4EB1-B383-29D4BA2E8AF7}"/>
              </a:ext>
            </a:extLst>
          </p:cNvPr>
          <p:cNvSpPr>
            <a:spLocks noGrp="1"/>
          </p:cNvSpPr>
          <p:nvPr>
            <p:ph sz="quarter" idx="1"/>
          </p:nvPr>
        </p:nvSpPr>
        <p:spPr>
          <a:xfrm>
            <a:off x="381000" y="457200"/>
            <a:ext cx="8534400" cy="6172200"/>
          </a:xfrm>
        </p:spPr>
        <p:txBody>
          <a:bodyPr/>
          <a:lstStyle/>
          <a:p>
            <a:r>
              <a:rPr lang="en-IN" sz="2200" dirty="0">
                <a:effectLst/>
                <a:latin typeface="Calibri" panose="020F0502020204030204" pitchFamily="34" charset="0"/>
                <a:ea typeface="Calibri" panose="020F0502020204030204" pitchFamily="34" charset="0"/>
                <a:cs typeface="Calibri" panose="020F0502020204030204" pitchFamily="34" charset="0"/>
              </a:rPr>
              <a:t>Let I</a:t>
            </a:r>
            <a:r>
              <a:rPr lang="en-IN" sz="2200" spc="14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0" dirty="0">
                <a:effectLst/>
                <a:latin typeface="Calibri" panose="020F0502020204030204" pitchFamily="34" charset="0"/>
                <a:ea typeface="Calibri" panose="020F0502020204030204" pitchFamily="34" charset="0"/>
                <a:cs typeface="Calibri" panose="020F0502020204030204" pitchFamily="34" charset="0"/>
              </a:rPr>
              <a:t> </a:t>
            </a:r>
            <a:r>
              <a:rPr lang="en-IN" sz="2200" spc="15" dirty="0">
                <a:effectLst/>
                <a:latin typeface="Calibri" panose="020F0502020204030204" pitchFamily="34" charset="0"/>
                <a:ea typeface="Calibri" panose="020F0502020204030204" pitchFamily="34" charset="0"/>
                <a:cs typeface="Calibri" panose="020F0502020204030204" pitchFamily="34" charset="0"/>
              </a:rPr>
              <a:t>i</a:t>
            </a:r>
            <a:r>
              <a:rPr lang="en-IN" sz="2200" spc="15" baseline="-25000" dirty="0">
                <a:effectLst/>
                <a:latin typeface="Calibri" panose="020F0502020204030204" pitchFamily="34" charset="0"/>
                <a:ea typeface="Calibri" panose="020F0502020204030204" pitchFamily="34" charset="0"/>
                <a:cs typeface="Calibri" panose="020F0502020204030204" pitchFamily="34" charset="0"/>
              </a:rPr>
              <a:t>1</a:t>
            </a:r>
            <a:r>
              <a:rPr lang="en-IN" sz="2200" spc="15" dirty="0">
                <a:effectLst/>
                <a:latin typeface="Calibri" panose="020F0502020204030204" pitchFamily="34" charset="0"/>
                <a:ea typeface="Calibri" panose="020F0502020204030204" pitchFamily="34" charset="0"/>
                <a:cs typeface="Calibri" panose="020F0502020204030204" pitchFamily="34" charset="0"/>
              </a:rPr>
              <a:t>,</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spc="15" dirty="0">
                <a:effectLst/>
                <a:latin typeface="Calibri" panose="020F0502020204030204" pitchFamily="34" charset="0"/>
                <a:ea typeface="Calibri" panose="020F0502020204030204" pitchFamily="34" charset="0"/>
                <a:cs typeface="Calibri" panose="020F0502020204030204" pitchFamily="34" charset="0"/>
              </a:rPr>
              <a:t>i</a:t>
            </a:r>
            <a:r>
              <a:rPr lang="en-IN" sz="2200" spc="15" baseline="-25000" dirty="0">
                <a:effectLst/>
                <a:latin typeface="Calibri" panose="020F0502020204030204" pitchFamily="34" charset="0"/>
                <a:ea typeface="Calibri" panose="020F0502020204030204" pitchFamily="34" charset="0"/>
                <a:cs typeface="Calibri" panose="020F0502020204030204" pitchFamily="34" charset="0"/>
              </a:rPr>
              <a:t>2</a:t>
            </a:r>
            <a:r>
              <a:rPr lang="en-IN" sz="2200" spc="15" dirty="0">
                <a:effectLst/>
                <a:latin typeface="Calibri" panose="020F0502020204030204" pitchFamily="34" charset="0"/>
                <a:ea typeface="Calibri" panose="020F0502020204030204" pitchFamily="34" charset="0"/>
                <a:cs typeface="Calibri" panose="020F0502020204030204" pitchFamily="34" charset="0"/>
              </a:rPr>
              <a:t>,</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5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t>
            </a:r>
            <a:r>
              <a:rPr lang="en-IN" sz="2200" spc="-15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i</a:t>
            </a:r>
            <a:r>
              <a:rPr lang="en-IN" sz="2200" baseline="-25000" dirty="0">
                <a:effectLst/>
                <a:latin typeface="Calibri" panose="020F0502020204030204" pitchFamily="34" charset="0"/>
                <a:ea typeface="Calibri" panose="020F0502020204030204" pitchFamily="34" charset="0"/>
                <a:cs typeface="Calibri" panose="020F0502020204030204" pitchFamily="34" charset="0"/>
              </a:rPr>
              <a:t>n</a:t>
            </a:r>
            <a:r>
              <a:rPr lang="en-IN" sz="2200" spc="255" dirty="0">
                <a:effectLst/>
                <a:latin typeface="Calibri" panose="020F0502020204030204" pitchFamily="34" charset="0"/>
                <a:ea typeface="Calibri" panose="020F0502020204030204" pitchFamily="34" charset="0"/>
                <a:cs typeface="Calibri" panose="020F0502020204030204" pitchFamily="34" charset="0"/>
              </a:rPr>
              <a:t> </a:t>
            </a:r>
            <a:r>
              <a:rPr lang="en-IN" sz="2200" spc="15" dirty="0">
                <a:effectLst/>
                <a:latin typeface="Calibri" panose="020F0502020204030204" pitchFamily="34" charset="0"/>
                <a:ea typeface="Calibri" panose="020F0502020204030204" pitchFamily="34" charset="0"/>
                <a:cs typeface="Calibri" panose="020F0502020204030204" pitchFamily="34" charset="0"/>
              </a:rPr>
              <a:t>be</a:t>
            </a:r>
            <a:r>
              <a:rPr lang="en-IN" sz="2200" spc="-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the</a:t>
            </a:r>
            <a:r>
              <a:rPr lang="en-IN" sz="2200" spc="-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set</a:t>
            </a:r>
            <a:r>
              <a:rPr lang="en-IN" sz="2200" spc="-3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of</a:t>
            </a:r>
            <a:r>
              <a:rPr lang="en-IN" sz="2200" spc="-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neurons, such that</a:t>
            </a:r>
          </a:p>
          <a:p>
            <a:endParaRPr lang="en-IN" sz="2200" dirty="0">
              <a:latin typeface="Calibri" panose="020F0502020204030204" pitchFamily="34" charset="0"/>
              <a:ea typeface="Calibri" panose="020F0502020204030204" pitchFamily="34" charset="0"/>
              <a:cs typeface="Calibri" panose="020F0502020204030204" pitchFamily="34" charset="0"/>
            </a:endParaRPr>
          </a:p>
          <a:p>
            <a:endParaRPr lang="en-IN" sz="2200" dirty="0">
              <a:effectLst/>
              <a:latin typeface="Calibri" panose="020F0502020204030204" pitchFamily="34" charset="0"/>
              <a:ea typeface="Calibri" panose="020F0502020204030204" pitchFamily="34" charset="0"/>
              <a:cs typeface="Calibri" panose="020F0502020204030204" pitchFamily="34" charset="0"/>
            </a:endParaRPr>
          </a:p>
          <a:p>
            <a:endParaRPr lang="en-IN" sz="2200" dirty="0">
              <a:latin typeface="Calibri" panose="020F0502020204030204" pitchFamily="34" charset="0"/>
              <a:ea typeface="Calibri" panose="020F0502020204030204" pitchFamily="34" charset="0"/>
              <a:cs typeface="Calibri" panose="020F0502020204030204" pitchFamily="34" charset="0"/>
            </a:endParaRPr>
          </a:p>
          <a:p>
            <a:endParaRPr lang="en-IN" sz="2200" dirty="0">
              <a:latin typeface="Calibri" panose="020F0502020204030204" pitchFamily="34" charset="0"/>
              <a:ea typeface="Calibri" panose="020F0502020204030204" pitchFamily="34" charset="0"/>
              <a:cs typeface="Calibri" panose="020F0502020204030204" pitchFamily="34" charset="0"/>
            </a:endParaRPr>
          </a:p>
          <a:p>
            <a:endParaRPr lang="en-IN" sz="2200" dirty="0">
              <a:latin typeface="Calibri" panose="020F0502020204030204" pitchFamily="34" charset="0"/>
              <a:ea typeface="Calibri" panose="020F0502020204030204" pitchFamily="34" charset="0"/>
              <a:cs typeface="Calibri" panose="020F0502020204030204" pitchFamily="34" charset="0"/>
            </a:endParaRPr>
          </a:p>
          <a:p>
            <a:r>
              <a:rPr lang="en-IN" sz="2200" dirty="0">
                <a:effectLst/>
                <a:latin typeface="Calibri" panose="020F0502020204030204" pitchFamily="34" charset="0"/>
                <a:ea typeface="Calibri" panose="020F0502020204030204" pitchFamily="34" charset="0"/>
                <a:cs typeface="Calibri" panose="020F0502020204030204" pitchFamily="34" charset="0"/>
              </a:rPr>
              <a:t>Then the </a:t>
            </a:r>
            <a:r>
              <a:rPr lang="en-IN" sz="2200" spc="-15" dirty="0">
                <a:effectLst/>
                <a:latin typeface="Calibri" panose="020F0502020204030204" pitchFamily="34" charset="0"/>
                <a:ea typeface="Calibri" panose="020F0502020204030204" pitchFamily="34" charset="0"/>
                <a:cs typeface="Calibri" panose="020F0502020204030204" pitchFamily="34" charset="0"/>
              </a:rPr>
              <a:t>network </a:t>
            </a:r>
            <a:r>
              <a:rPr lang="en-IN" sz="2200" dirty="0">
                <a:effectLst/>
                <a:latin typeface="Calibri" panose="020F0502020204030204" pitchFamily="34" charset="0"/>
                <a:ea typeface="Calibri" panose="020F0502020204030204" pitchFamily="34" charset="0"/>
                <a:cs typeface="Calibri" panose="020F0502020204030204" pitchFamily="34" charset="0"/>
              </a:rPr>
              <a:t>input of </a:t>
            </a:r>
            <a:r>
              <a:rPr lang="en-IN" sz="2200" spc="30" dirty="0">
                <a:effectLst/>
                <a:latin typeface="Calibri" panose="020F0502020204030204" pitchFamily="34" charset="0"/>
                <a:ea typeface="Calibri" panose="020F0502020204030204" pitchFamily="34" charset="0"/>
                <a:cs typeface="Calibri" panose="020F0502020204030204" pitchFamily="34" charset="0"/>
              </a:rPr>
              <a:t>j, </a:t>
            </a:r>
            <a:r>
              <a:rPr lang="en-IN" sz="2200" dirty="0">
                <a:effectLst/>
                <a:latin typeface="Calibri" panose="020F0502020204030204" pitchFamily="34" charset="0"/>
                <a:ea typeface="Calibri" panose="020F0502020204030204" pitchFamily="34" charset="0"/>
                <a:cs typeface="Calibri" panose="020F0502020204030204" pitchFamily="34" charset="0"/>
              </a:rPr>
              <a:t>called </a:t>
            </a:r>
            <a:r>
              <a:rPr lang="en-IN" sz="2200" spc="15" dirty="0" err="1">
                <a:effectLst/>
                <a:latin typeface="Calibri" panose="020F0502020204030204" pitchFamily="34" charset="0"/>
                <a:ea typeface="Calibri" panose="020F0502020204030204" pitchFamily="34" charset="0"/>
                <a:cs typeface="Calibri" panose="020F0502020204030204" pitchFamily="34" charset="0"/>
              </a:rPr>
              <a:t>net</a:t>
            </a:r>
            <a:r>
              <a:rPr lang="en-IN" sz="2200" spc="15" baseline="-25000" dirty="0" err="1">
                <a:effectLst/>
                <a:latin typeface="Calibri" panose="020F0502020204030204" pitchFamily="34" charset="0"/>
                <a:ea typeface="Calibri" panose="020F0502020204030204" pitchFamily="34" charset="0"/>
                <a:cs typeface="Calibri" panose="020F0502020204030204" pitchFamily="34" charset="0"/>
              </a:rPr>
              <a:t>j</a:t>
            </a:r>
            <a:r>
              <a:rPr lang="en-IN" sz="2200" spc="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is calculated</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spc="-20" dirty="0">
                <a:effectLst/>
                <a:latin typeface="Calibri" panose="020F0502020204030204" pitchFamily="34" charset="0"/>
                <a:ea typeface="Calibri" panose="020F0502020204030204" pitchFamily="34" charset="0"/>
                <a:cs typeface="Calibri" panose="020F0502020204030204" pitchFamily="34" charset="0"/>
              </a:rPr>
              <a:t>by</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the</a:t>
            </a:r>
            <a:r>
              <a:rPr lang="en-IN" sz="2200" spc="-13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propagation</a:t>
            </a:r>
            <a:r>
              <a:rPr lang="en-IN" sz="2200" spc="-13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function </a:t>
            </a:r>
            <a:r>
              <a:rPr lang="en-IN" sz="2200" spc="-5" dirty="0" err="1">
                <a:effectLst/>
                <a:latin typeface="Calibri" panose="020F0502020204030204" pitchFamily="34" charset="0"/>
                <a:ea typeface="Calibri" panose="020F0502020204030204" pitchFamily="34" charset="0"/>
                <a:cs typeface="Calibri" panose="020F0502020204030204" pitchFamily="34" charset="0"/>
              </a:rPr>
              <a:t>f</a:t>
            </a:r>
            <a:r>
              <a:rPr lang="en-IN" sz="2200" baseline="-25000" dirty="0" err="1">
                <a:effectLst/>
                <a:latin typeface="Calibri" panose="020F0502020204030204" pitchFamily="34" charset="0"/>
                <a:ea typeface="Calibri" panose="020F0502020204030204" pitchFamily="34" charset="0"/>
                <a:cs typeface="Calibri" panose="020F0502020204030204" pitchFamily="34" charset="0"/>
              </a:rPr>
              <a:t>prop</a:t>
            </a:r>
            <a:r>
              <a:rPr lang="en-IN" sz="2200" spc="2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as</a:t>
            </a:r>
            <a:r>
              <a:rPr lang="en-IN" sz="2200" spc="-5" dirty="0">
                <a:effectLst/>
                <a:latin typeface="Calibri" panose="020F0502020204030204" pitchFamily="34" charset="0"/>
                <a:ea typeface="Calibri" panose="020F0502020204030204" pitchFamily="34" charset="0"/>
                <a:cs typeface="Calibri" panose="020F0502020204030204" pitchFamily="34" charset="0"/>
              </a:rPr>
              <a:t> foll</a:t>
            </a:r>
            <a:r>
              <a:rPr lang="en-IN" sz="2200" spc="-30" dirty="0">
                <a:effectLst/>
                <a:latin typeface="Calibri" panose="020F0502020204030204" pitchFamily="34" charset="0"/>
                <a:ea typeface="Calibri" panose="020F0502020204030204" pitchFamily="34" charset="0"/>
                <a:cs typeface="Calibri" panose="020F0502020204030204" pitchFamily="34" charset="0"/>
              </a:rPr>
              <a:t>o</a:t>
            </a:r>
            <a:r>
              <a:rPr lang="en-IN" sz="2200" dirty="0">
                <a:effectLst/>
                <a:latin typeface="Calibri" panose="020F0502020204030204" pitchFamily="34" charset="0"/>
                <a:ea typeface="Calibri" panose="020F0502020204030204" pitchFamily="34" charset="0"/>
                <a:cs typeface="Calibri" panose="020F0502020204030204" pitchFamily="34" charset="0"/>
              </a:rPr>
              <a:t>ws: </a:t>
            </a:r>
          </a:p>
          <a:p>
            <a:endParaRPr lang="en-IN"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a:p>
            <a:r>
              <a:rPr lang="en-IN" sz="2200" dirty="0">
                <a:effectLst/>
                <a:latin typeface="Calibri" panose="020F0502020204030204" pitchFamily="34" charset="0"/>
                <a:ea typeface="Calibri" panose="020F0502020204030204" pitchFamily="34" charset="0"/>
                <a:cs typeface="Calibri" panose="020F0502020204030204" pitchFamily="34" charset="0"/>
              </a:rPr>
              <a:t>The multiplication of the output of each neuron </a:t>
            </a:r>
            <a:r>
              <a:rPr lang="en-IN" sz="2200" dirty="0" err="1">
                <a:effectLst/>
                <a:latin typeface="Calibri" panose="020F0502020204030204" pitchFamily="34" charset="0"/>
                <a:ea typeface="Calibri" panose="020F0502020204030204" pitchFamily="34" charset="0"/>
                <a:cs typeface="Calibri" panose="020F0502020204030204" pitchFamily="34" charset="0"/>
              </a:rPr>
              <a:t>i</a:t>
            </a:r>
            <a:r>
              <a:rPr lang="en-IN" sz="2200" dirty="0">
                <a:effectLst/>
                <a:latin typeface="Calibri" panose="020F0502020204030204" pitchFamily="34" charset="0"/>
                <a:ea typeface="Calibri" panose="020F0502020204030204" pitchFamily="34" charset="0"/>
                <a:cs typeface="Calibri" panose="020F0502020204030204" pitchFamily="34" charset="0"/>
              </a:rPr>
              <a:t> </a:t>
            </a:r>
            <a:r>
              <a:rPr lang="en-IN" sz="2200" spc="-20" dirty="0">
                <a:effectLst/>
                <a:latin typeface="Calibri" panose="020F0502020204030204" pitchFamily="34" charset="0"/>
                <a:ea typeface="Calibri" panose="020F0502020204030204" pitchFamily="34" charset="0"/>
                <a:cs typeface="Calibri" panose="020F0502020204030204" pitchFamily="34" charset="0"/>
              </a:rPr>
              <a:t>by </a:t>
            </a:r>
            <a:r>
              <a:rPr lang="en-IN" sz="2200" spc="15" dirty="0" err="1">
                <a:effectLst/>
                <a:latin typeface="Calibri" panose="020F0502020204030204" pitchFamily="34" charset="0"/>
                <a:ea typeface="Calibri" panose="020F0502020204030204" pitchFamily="34" charset="0"/>
                <a:cs typeface="Calibri" panose="020F0502020204030204" pitchFamily="34" charset="0"/>
              </a:rPr>
              <a:t>w</a:t>
            </a:r>
            <a:r>
              <a:rPr lang="en-IN" sz="2200" spc="15" baseline="-25000" dirty="0" err="1">
                <a:effectLst/>
                <a:latin typeface="Calibri" panose="020F0502020204030204" pitchFamily="34" charset="0"/>
                <a:ea typeface="Calibri" panose="020F0502020204030204" pitchFamily="34" charset="0"/>
                <a:cs typeface="Calibri" panose="020F0502020204030204" pitchFamily="34" charset="0"/>
              </a:rPr>
              <a:t>i,j</a:t>
            </a:r>
            <a:r>
              <a:rPr lang="en-IN" sz="2200" spc="15"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and the summation of the</a:t>
            </a:r>
            <a:r>
              <a:rPr lang="en-IN" sz="2200" spc="-10" dirty="0">
                <a:effectLst/>
                <a:latin typeface="Calibri" panose="020F0502020204030204" pitchFamily="34" charset="0"/>
                <a:ea typeface="Calibri" panose="020F0502020204030204" pitchFamily="34" charset="0"/>
                <a:cs typeface="Calibri" panose="020F0502020204030204" pitchFamily="34" charset="0"/>
              </a:rPr>
              <a:t> </a:t>
            </a:r>
            <a:r>
              <a:rPr lang="en-IN" sz="2200" dirty="0">
                <a:effectLst/>
                <a:latin typeface="Calibri" panose="020F0502020204030204" pitchFamily="34" charset="0"/>
                <a:ea typeface="Calibri" panose="020F0502020204030204" pitchFamily="34" charset="0"/>
                <a:cs typeface="Calibri" panose="020F0502020204030204" pitchFamily="34" charset="0"/>
              </a:rPr>
              <a:t>results represents </a:t>
            </a:r>
            <a:r>
              <a:rPr lang="en-IN" sz="2200" spc="15" dirty="0" err="1">
                <a:effectLst/>
                <a:latin typeface="Calibri" panose="020F0502020204030204" pitchFamily="34" charset="0"/>
                <a:ea typeface="Calibri" panose="020F0502020204030204" pitchFamily="34" charset="0"/>
                <a:cs typeface="Calibri" panose="020F0502020204030204" pitchFamily="34" charset="0"/>
              </a:rPr>
              <a:t>net</a:t>
            </a:r>
            <a:r>
              <a:rPr lang="en-IN" sz="2200" spc="15" baseline="-25000" dirty="0" err="1">
                <a:effectLst/>
                <a:latin typeface="Calibri" panose="020F0502020204030204" pitchFamily="34" charset="0"/>
                <a:ea typeface="Calibri" panose="020F0502020204030204" pitchFamily="34" charset="0"/>
                <a:cs typeface="Calibri" panose="020F0502020204030204" pitchFamily="34" charset="0"/>
              </a:rPr>
              <a:t>j</a:t>
            </a:r>
            <a:endParaRPr lang="en-IN" sz="22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3200" dirty="0">
              <a:effectLst/>
              <a:latin typeface="LM Roman 10"/>
              <a:ea typeface="LM Roman 10"/>
              <a:cs typeface="LM Roman 10"/>
            </a:endParaRPr>
          </a:p>
        </p:txBody>
      </p:sp>
      <p:pic>
        <p:nvPicPr>
          <p:cNvPr id="4" name="Picture 3">
            <a:extLst>
              <a:ext uri="{FF2B5EF4-FFF2-40B4-BE49-F238E27FC236}">
                <a16:creationId xmlns:a16="http://schemas.microsoft.com/office/drawing/2014/main" id="{A0730B49-3233-415C-B27D-7C2DF30704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1842" y="938212"/>
            <a:ext cx="3048634" cy="685800"/>
          </a:xfrm>
          <a:prstGeom prst="rect">
            <a:avLst/>
          </a:prstGeom>
          <a:noFill/>
          <a:ln>
            <a:noFill/>
          </a:ln>
        </p:spPr>
      </p:pic>
      <p:pic>
        <p:nvPicPr>
          <p:cNvPr id="5" name="Picture 4">
            <a:extLst>
              <a:ext uri="{FF2B5EF4-FFF2-40B4-BE49-F238E27FC236}">
                <a16:creationId xmlns:a16="http://schemas.microsoft.com/office/drawing/2014/main" id="{61405E91-1B03-43A6-A89B-7F037707B2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20777" y="3953790"/>
            <a:ext cx="3799841" cy="966788"/>
          </a:xfrm>
          <a:prstGeom prst="rect">
            <a:avLst/>
          </a:prstGeom>
          <a:noFill/>
          <a:ln>
            <a:noFill/>
          </a:ln>
        </p:spPr>
      </p:pic>
      <p:pic>
        <p:nvPicPr>
          <p:cNvPr id="6" name="Picture 5">
            <a:extLst>
              <a:ext uri="{FF2B5EF4-FFF2-40B4-BE49-F238E27FC236}">
                <a16:creationId xmlns:a16="http://schemas.microsoft.com/office/drawing/2014/main" id="{AFCE0FF7-204F-4F9F-9EE3-79400E90C6A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31318" y="5764848"/>
            <a:ext cx="3276600" cy="815340"/>
          </a:xfrm>
          <a:prstGeom prst="rect">
            <a:avLst/>
          </a:prstGeom>
          <a:noFill/>
          <a:ln>
            <a:noFill/>
          </a:ln>
        </p:spPr>
      </p:pic>
      <p:pic>
        <p:nvPicPr>
          <p:cNvPr id="8" name="Picture 7">
            <a:extLst>
              <a:ext uri="{FF2B5EF4-FFF2-40B4-BE49-F238E27FC236}">
                <a16:creationId xmlns:a16="http://schemas.microsoft.com/office/drawing/2014/main" id="{256FF83A-8B01-427B-AA0D-D9301081227F}"/>
              </a:ext>
            </a:extLst>
          </p:cNvPr>
          <p:cNvPicPr>
            <a:picLocks noChangeAspect="1"/>
          </p:cNvPicPr>
          <p:nvPr/>
        </p:nvPicPr>
        <p:blipFill>
          <a:blip r:embed="rId5"/>
          <a:stretch>
            <a:fillRect/>
          </a:stretch>
        </p:blipFill>
        <p:spPr>
          <a:xfrm>
            <a:off x="4800600" y="938212"/>
            <a:ext cx="3429000" cy="2051847"/>
          </a:xfrm>
          <a:prstGeom prst="rect">
            <a:avLst/>
          </a:prstGeom>
        </p:spPr>
      </p:pic>
    </p:spTree>
    <p:extLst>
      <p:ext uri="{BB962C8B-B14F-4D97-AF65-F5344CB8AC3E}">
        <p14:creationId xmlns:p14="http://schemas.microsoft.com/office/powerpoint/2010/main" val="1503056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304800" y="304800"/>
            <a:ext cx="8534400" cy="6172200"/>
          </a:xfrm>
        </p:spPr>
        <p:txBody>
          <a:bodyPr>
            <a:normAutofit/>
          </a:bodyPr>
          <a:lstStyle/>
          <a:p>
            <a:pPr marL="528955" indent="0">
              <a:spcBef>
                <a:spcPts val="1000"/>
              </a:spcBef>
              <a:spcAft>
                <a:spcPts val="0"/>
              </a:spcAft>
              <a:buNone/>
            </a:pPr>
            <a:r>
              <a:rPr lang="en-US" sz="2200" dirty="0">
                <a:effectLst/>
                <a:latin typeface="Calibri" panose="020F0502020204030204" pitchFamily="34" charset="0"/>
                <a:ea typeface="Georgia" panose="02040502050405020303" pitchFamily="18" charset="0"/>
                <a:cs typeface="Calibri" panose="020F0502020204030204" pitchFamily="34" charset="0"/>
              </a:rPr>
              <a:t>		net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7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f</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act</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843915" indent="0">
              <a:spcBef>
                <a:spcPts val="120"/>
              </a:spcBef>
              <a:spcAft>
                <a:spcPts val="0"/>
              </a:spcAft>
              <a:buNone/>
            </a:pP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f</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act</a:t>
            </a:r>
            <a:r>
              <a:rPr lang="en-US" sz="2200" dirty="0">
                <a:effectLst/>
                <a:latin typeface="Calibri" panose="020F0502020204030204" pitchFamily="34" charset="0"/>
                <a:ea typeface="Georgia" panose="02040502050405020303" pitchFamily="18" charset="0"/>
                <a:cs typeface="Calibri" panose="020F0502020204030204" pitchFamily="34" charset="0"/>
              </a:rPr>
              <a:t>(net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843915" indent="0">
              <a:spcBef>
                <a:spcPts val="310"/>
              </a:spcBef>
              <a:spcAft>
                <a:spcPts val="0"/>
              </a:spcAft>
              <a:buNone/>
            </a:pPr>
            <a:r>
              <a:rPr lang="en-US" sz="2200" dirty="0">
                <a:effectLst/>
                <a:latin typeface="Calibri" panose="020F0502020204030204" pitchFamily="34" charset="0"/>
                <a:ea typeface="Georgia" panose="02040502050405020303" pitchFamily="18" charset="0"/>
                <a:cs typeface="Calibri" panose="020F0502020204030204" pitchFamily="34" charset="0"/>
              </a:rPr>
              <a:t> 		         = </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843915" indent="0">
              <a:spcBef>
                <a:spcPts val="310"/>
              </a:spcBef>
              <a:spcAft>
                <a:spcPts val="0"/>
              </a:spcAft>
              <a:buNone/>
            </a:pP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y</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70485" marR="1193165" indent="-5715" algn="just">
              <a:lnSpc>
                <a:spcPct val="107000"/>
              </a:lnSpc>
              <a:spcBef>
                <a:spcPts val="112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As we can see, this output results from</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many</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nested</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functions:</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0" indent="0">
              <a:spcBef>
                <a:spcPts val="1040"/>
              </a:spcBef>
              <a:spcAft>
                <a:spcPts val="0"/>
              </a:spcAft>
              <a:buNone/>
              <a:tabLst>
                <a:tab pos="2358390" algn="l"/>
              </a:tabLst>
            </a:pPr>
            <a:r>
              <a:rPr lang="en-US" sz="2200" i="1" dirty="0">
                <a:effectLst/>
                <a:latin typeface="Calibri" panose="020F0502020204030204" pitchFamily="34" charset="0"/>
                <a:ea typeface="Georgia" panose="02040502050405020303" pitchFamily="18" charset="0"/>
                <a:cs typeface="Calibri" panose="020F0502020204030204" pitchFamily="34" charset="0"/>
              </a:rPr>
              <a:t>	o</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f</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act</a:t>
            </a:r>
            <a:r>
              <a:rPr lang="en-US" sz="2200" dirty="0">
                <a:effectLst/>
                <a:latin typeface="Calibri" panose="020F0502020204030204" pitchFamily="34" charset="0"/>
                <a:ea typeface="Georgia" panose="02040502050405020303" pitchFamily="18" charset="0"/>
                <a:cs typeface="Calibri" panose="020F0502020204030204" pitchFamily="34" charset="0"/>
              </a:rPr>
              <a:t>(net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	</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pPr marL="100965" indent="0">
              <a:spcBef>
                <a:spcPts val="155"/>
              </a:spcBef>
              <a:spcAft>
                <a:spcPts val="0"/>
              </a:spcAft>
              <a:buNone/>
            </a:pP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f</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act</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1</a:t>
            </a: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w</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1</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1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2</a:t>
            </a: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w</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2</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p>
          <a:p>
            <a:pPr marL="100965" indent="0">
              <a:spcBef>
                <a:spcPts val="155"/>
              </a:spcBef>
              <a:spcAft>
                <a:spcPts val="0"/>
              </a:spcAft>
              <a:buNone/>
            </a:pP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latin typeface="Calibri" panose="020F0502020204030204" pitchFamily="34" charset="0"/>
                <a:ea typeface="Georgia" panose="02040502050405020303" pitchFamily="18" charset="0"/>
                <a:cs typeface="Calibri" panose="020F0502020204030204" pitchFamily="34" charset="0"/>
              </a:rPr>
              <a:t>W</a:t>
            </a:r>
            <a:r>
              <a:rPr lang="en-US" sz="2200" dirty="0">
                <a:effectLst/>
                <a:latin typeface="Calibri" panose="020F0502020204030204" pitchFamily="34" charset="0"/>
                <a:ea typeface="Georgia" panose="02040502050405020303" pitchFamily="18" charset="0"/>
                <a:cs typeface="Calibri" panose="020F0502020204030204" pitchFamily="34" charset="0"/>
              </a:rPr>
              <a:t>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want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calculate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derivatives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equation 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due to the nested functions we can apply the</a:t>
            </a:r>
            <a:r>
              <a:rPr lang="en-US" sz="2200" spc="15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chain</a:t>
            </a:r>
            <a:r>
              <a:rPr lang="en-US" sz="2200" b="1" spc="16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rule</a:t>
            </a:r>
            <a:r>
              <a:rPr lang="en-US" sz="2200" b="1"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1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factorize</a:t>
            </a:r>
            <a:r>
              <a:rPr lang="en-US" sz="2200" spc="1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derivative</a:t>
            </a:r>
            <a:endParaRPr lang="en-IN" sz="2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2E4DAC6-79F6-4629-AB7C-88A6163EF1FB}"/>
              </a:ext>
            </a:extLst>
          </p:cNvPr>
          <p:cNvPicPr>
            <a:picLocks noChangeAspect="1"/>
          </p:cNvPicPr>
          <p:nvPr/>
        </p:nvPicPr>
        <p:blipFill>
          <a:blip r:embed="rId2"/>
          <a:stretch>
            <a:fillRect/>
          </a:stretch>
        </p:blipFill>
        <p:spPr>
          <a:xfrm>
            <a:off x="2438400" y="5029200"/>
            <a:ext cx="3886200" cy="912929"/>
          </a:xfrm>
          <a:prstGeom prst="rect">
            <a:avLst/>
          </a:prstGeom>
        </p:spPr>
      </p:pic>
    </p:spTree>
    <p:extLst>
      <p:ext uri="{BB962C8B-B14F-4D97-AF65-F5344CB8AC3E}">
        <p14:creationId xmlns:p14="http://schemas.microsoft.com/office/powerpoint/2010/main" val="512925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228600" y="304800"/>
            <a:ext cx="8610600" cy="6172200"/>
          </a:xfrm>
        </p:spPr>
        <p:txBody>
          <a:bodyPr/>
          <a:lstStyle/>
          <a:p>
            <a:r>
              <a:rPr lang="en-US" sz="2200" spc="-5" dirty="0">
                <a:effectLst/>
                <a:latin typeface="Calibri" panose="020F0502020204030204" pitchFamily="34" charset="0"/>
                <a:ea typeface="Georgia" panose="02040502050405020303" pitchFamily="18" charset="0"/>
                <a:cs typeface="Calibri" panose="020F0502020204030204" pitchFamily="34" charset="0"/>
              </a:rPr>
              <a:t>The</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examination  of</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Err</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dirty="0">
                <a:effectLst/>
                <a:latin typeface="Calibri" panose="020F0502020204030204" pitchFamily="34" charset="0"/>
                <a:ea typeface="Georgia" panose="02040502050405020303" pitchFamily="18" charset="0"/>
                <a:cs typeface="Calibri" panose="020F0502020204030204" pitchFamily="34" charset="0"/>
              </a:rPr>
              <a:t> clearly shows</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this</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change</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exactly</a:t>
            </a:r>
            <a:r>
              <a:rPr lang="en-US" sz="2200" spc="8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difference</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between</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teaching</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1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a:t>
            </a:r>
            <a:r>
              <a:rPr lang="en-US" sz="2200" spc="1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i="1" dirty="0" err="1">
                <a:effectLst/>
                <a:latin typeface="Calibri" panose="020F0502020204030204" pitchFamily="34" charset="0"/>
                <a:ea typeface="Georgia" panose="02040502050405020303" pitchFamily="18" charset="0"/>
                <a:cs typeface="Calibri" panose="020F0502020204030204" pitchFamily="34" charset="0"/>
              </a:rPr>
              <a:t>t</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baseline="-25000" dirty="0">
                <a:latin typeface="Calibri" panose="020F0502020204030204" pitchFamily="34" charset="0"/>
                <a:ea typeface="Georgia" panose="02040502050405020303" pitchFamily="18" charset="0"/>
                <a:cs typeface="Calibri" panose="020F0502020204030204" pitchFamily="34" charset="0"/>
              </a:rPr>
              <a:t>  </a:t>
            </a:r>
            <a:r>
              <a:rPr lang="en-US" sz="2200" dirty="0">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p,</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Since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Ω</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t>
            </a:r>
            <a:r>
              <a:rPr lang="en-US" sz="2200" spc="-2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a:t>
            </a:r>
            <a:r>
              <a:rPr lang="en-US" sz="2200" spc="2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260"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p,</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24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err="1">
                <a:effectLst/>
                <a:latin typeface="Calibri" panose="020F0502020204030204" pitchFamily="34" charset="0"/>
                <a:ea typeface="Georgia" panose="02040502050405020303" pitchFamily="18" charset="0"/>
                <a:cs typeface="Calibri" panose="020F0502020204030204" pitchFamily="34" charset="0"/>
              </a:rPr>
              <a:t>y</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closer the output is to the teaching input,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smaller is the specific error. </a:t>
            </a:r>
          </a:p>
          <a:p>
            <a:r>
              <a:rPr lang="en-US" sz="2200" dirty="0">
                <a:effectLst/>
                <a:latin typeface="Calibri" panose="020F0502020204030204" pitchFamily="34" charset="0"/>
                <a:ea typeface="Georgia" panose="02040502050405020303" pitchFamily="18" charset="0"/>
                <a:cs typeface="Calibri" panose="020F0502020204030204" pitchFamily="34" charset="0"/>
              </a:rPr>
              <a:t>This difference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 also called </a:t>
            </a:r>
            <a:r>
              <a:rPr lang="en-US" sz="2200" i="1" dirty="0" err="1">
                <a:effectLst/>
                <a:latin typeface="Calibri" panose="020F0502020204030204" pitchFamily="34" charset="0"/>
                <a:ea typeface="Georgia" panose="02040502050405020303" pitchFamily="18" charset="0"/>
                <a:cs typeface="Calibri" panose="020F0502020204030204" pitchFamily="34" charset="0"/>
              </a:rPr>
              <a:t>δ</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 .</a:t>
            </a:r>
            <a:endParaRPr lang="en-IN" sz="2200" dirty="0">
              <a:latin typeface="Calibri" panose="020F0502020204030204" pitchFamily="34" charset="0"/>
              <a:ea typeface="Georgia" panose="02040502050405020303" pitchFamily="18" charset="0"/>
              <a:cs typeface="Calibri" panose="020F0502020204030204" pitchFamily="34" charset="0"/>
            </a:endParaRPr>
          </a:p>
          <a:p>
            <a:r>
              <a:rPr lang="en-IN" sz="2200" dirty="0">
                <a:effectLst/>
                <a:latin typeface="Calibri" panose="020F0502020204030204" pitchFamily="34" charset="0"/>
                <a:ea typeface="Georgia" panose="02040502050405020303" pitchFamily="18" charset="0"/>
                <a:cs typeface="Calibri" panose="020F0502020204030204" pitchFamily="34" charset="0"/>
              </a:rPr>
              <a:t>We know, </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a:p>
            <a:endParaRPr lang="en-IN" dirty="0"/>
          </a:p>
          <a:p>
            <a:pPr marL="0" indent="0">
              <a:buNone/>
            </a:pPr>
            <a:r>
              <a:rPr lang="en-US" sz="2800" i="1" dirty="0">
                <a:effectLst/>
                <a:latin typeface="Calibri" panose="020F0502020204030204" pitchFamily="34" charset="0"/>
                <a:ea typeface="Georgia" panose="02040502050405020303" pitchFamily="18" charset="0"/>
                <a:cs typeface="Calibri" panose="020F0502020204030204" pitchFamily="34" charset="0"/>
              </a:rPr>
              <a:t>				o</a:t>
            </a:r>
            <a:r>
              <a:rPr lang="en-US" sz="2800" i="1" baseline="-25000" dirty="0">
                <a:effectLst/>
                <a:latin typeface="Calibri" panose="020F0502020204030204" pitchFamily="34" charset="0"/>
                <a:ea typeface="Georgia" panose="02040502050405020303" pitchFamily="18" charset="0"/>
                <a:cs typeface="Calibri" panose="020F0502020204030204" pitchFamily="34" charset="0"/>
              </a:rPr>
              <a:t>p,</a:t>
            </a:r>
            <a:r>
              <a:rPr lang="en-US" sz="28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800" spc="40" dirty="0">
                <a:effectLst/>
                <a:latin typeface="Calibri" panose="020F0502020204030204" pitchFamily="34" charset="0"/>
                <a:ea typeface="Georgia" panose="02040502050405020303" pitchFamily="18" charset="0"/>
                <a:cs typeface="Calibri" panose="020F0502020204030204" pitchFamily="34" charset="0"/>
              </a:rPr>
              <a:t> </a:t>
            </a:r>
            <a:r>
              <a:rPr lang="en-US" sz="2800" dirty="0">
                <a:effectLst/>
                <a:latin typeface="Calibri" panose="020F0502020204030204" pitchFamily="34" charset="0"/>
                <a:ea typeface="Georgia" panose="02040502050405020303" pitchFamily="18" charset="0"/>
                <a:cs typeface="Calibri" panose="020F0502020204030204" pitchFamily="34" charset="0"/>
              </a:rPr>
              <a:t>=</a:t>
            </a:r>
            <a:r>
              <a:rPr lang="en-US" sz="2800" spc="245" dirty="0">
                <a:effectLst/>
                <a:latin typeface="Calibri" panose="020F0502020204030204" pitchFamily="34" charset="0"/>
                <a:ea typeface="Georgia" panose="02040502050405020303" pitchFamily="18" charset="0"/>
                <a:cs typeface="Calibri" panose="020F0502020204030204" pitchFamily="34" charset="0"/>
              </a:rPr>
              <a:t> </a:t>
            </a:r>
            <a:r>
              <a:rPr lang="en-US" sz="2800" i="1" dirty="0" err="1">
                <a:effectLst/>
                <a:latin typeface="Calibri" panose="020F0502020204030204" pitchFamily="34" charset="0"/>
                <a:ea typeface="Georgia" panose="02040502050405020303" pitchFamily="18" charset="0"/>
                <a:cs typeface="Calibri" panose="020F0502020204030204" pitchFamily="34" charset="0"/>
              </a:rPr>
              <a:t>y</a:t>
            </a:r>
            <a:r>
              <a:rPr lang="en-US" sz="2800" i="1" baseline="-25000" dirty="0" err="1">
                <a:effectLst/>
                <a:latin typeface="Calibri" panose="020F0502020204030204" pitchFamily="34" charset="0"/>
                <a:ea typeface="Georgia" panose="02040502050405020303" pitchFamily="18" charset="0"/>
                <a:cs typeface="Calibri" panose="020F0502020204030204" pitchFamily="34" charset="0"/>
              </a:rPr>
              <a:t>p</a:t>
            </a:r>
            <a:r>
              <a:rPr lang="en-US" sz="28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800" baseline="-25000" dirty="0">
                <a:effectLst/>
                <a:latin typeface="Calibri" panose="020F0502020204030204" pitchFamily="34" charset="0"/>
                <a:ea typeface="Georgia" panose="02040502050405020303" pitchFamily="18" charset="0"/>
                <a:cs typeface="Calibri" panose="020F0502020204030204" pitchFamily="34" charset="0"/>
              </a:rPr>
              <a:t>Ω</a:t>
            </a:r>
            <a:endParaRPr lang="en-US" sz="2800" dirty="0">
              <a:effectLst/>
              <a:latin typeface="Calibri" panose="020F0502020204030204" pitchFamily="34" charset="0"/>
              <a:ea typeface="Georgia" panose="02040502050405020303" pitchFamily="18"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4922C23D-4AA2-4195-9F8A-078F26CAF1D1}"/>
              </a:ext>
            </a:extLst>
          </p:cNvPr>
          <p:cNvPicPr>
            <a:picLocks noChangeAspect="1"/>
          </p:cNvPicPr>
          <p:nvPr/>
        </p:nvPicPr>
        <p:blipFill>
          <a:blip r:embed="rId2"/>
          <a:stretch>
            <a:fillRect/>
          </a:stretch>
        </p:blipFill>
        <p:spPr>
          <a:xfrm>
            <a:off x="2667000" y="2818608"/>
            <a:ext cx="4520981" cy="1448592"/>
          </a:xfrm>
          <a:prstGeom prst="rect">
            <a:avLst/>
          </a:prstGeom>
        </p:spPr>
      </p:pic>
      <p:pic>
        <p:nvPicPr>
          <p:cNvPr id="8" name="Picture 7">
            <a:extLst>
              <a:ext uri="{FF2B5EF4-FFF2-40B4-BE49-F238E27FC236}">
                <a16:creationId xmlns:a16="http://schemas.microsoft.com/office/drawing/2014/main" id="{C7B8CBB9-F6C7-4676-8595-8A4170CD6BA6}"/>
              </a:ext>
            </a:extLst>
          </p:cNvPr>
          <p:cNvPicPr>
            <a:picLocks noChangeAspect="1"/>
          </p:cNvPicPr>
          <p:nvPr/>
        </p:nvPicPr>
        <p:blipFill>
          <a:blip r:embed="rId3"/>
          <a:stretch>
            <a:fillRect/>
          </a:stretch>
        </p:blipFill>
        <p:spPr>
          <a:xfrm>
            <a:off x="3886200" y="4953000"/>
            <a:ext cx="1788840" cy="1329756"/>
          </a:xfrm>
          <a:prstGeom prst="rect">
            <a:avLst/>
          </a:prstGeom>
        </p:spPr>
      </p:pic>
    </p:spTree>
    <p:extLst>
      <p:ext uri="{BB962C8B-B14F-4D97-AF65-F5344CB8AC3E}">
        <p14:creationId xmlns:p14="http://schemas.microsoft.com/office/powerpoint/2010/main" val="3546132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A10AF38-883E-4287-9299-47028027398B}"/>
              </a:ext>
            </a:extLst>
          </p:cNvPr>
          <p:cNvPicPr>
            <a:picLocks noGrp="1" noChangeAspect="1"/>
          </p:cNvPicPr>
          <p:nvPr>
            <p:ph sz="quarter" idx="1"/>
          </p:nvPr>
        </p:nvPicPr>
        <p:blipFill>
          <a:blip r:embed="rId2"/>
          <a:stretch>
            <a:fillRect/>
          </a:stretch>
        </p:blipFill>
        <p:spPr>
          <a:xfrm>
            <a:off x="5334000" y="809286"/>
            <a:ext cx="1334515" cy="1400514"/>
          </a:xfrm>
        </p:spPr>
      </p:pic>
      <p:pic>
        <p:nvPicPr>
          <p:cNvPr id="6" name="Picture 5">
            <a:extLst>
              <a:ext uri="{FF2B5EF4-FFF2-40B4-BE49-F238E27FC236}">
                <a16:creationId xmlns:a16="http://schemas.microsoft.com/office/drawing/2014/main" id="{D551B62D-9F7B-4B0B-A3F7-CD4D92DD8FFF}"/>
              </a:ext>
            </a:extLst>
          </p:cNvPr>
          <p:cNvPicPr>
            <a:picLocks noChangeAspect="1"/>
          </p:cNvPicPr>
          <p:nvPr/>
        </p:nvPicPr>
        <p:blipFill>
          <a:blip r:embed="rId3"/>
          <a:stretch>
            <a:fillRect/>
          </a:stretch>
        </p:blipFill>
        <p:spPr>
          <a:xfrm>
            <a:off x="762000" y="3276600"/>
            <a:ext cx="6845806" cy="1226228"/>
          </a:xfrm>
          <a:prstGeom prst="rect">
            <a:avLst/>
          </a:prstGeom>
        </p:spPr>
      </p:pic>
      <p:pic>
        <p:nvPicPr>
          <p:cNvPr id="7" name="Picture 6">
            <a:extLst>
              <a:ext uri="{FF2B5EF4-FFF2-40B4-BE49-F238E27FC236}">
                <a16:creationId xmlns:a16="http://schemas.microsoft.com/office/drawing/2014/main" id="{EA73953A-6AC7-485A-BFD3-7A0900453027}"/>
              </a:ext>
            </a:extLst>
          </p:cNvPr>
          <p:cNvPicPr>
            <a:picLocks noChangeAspect="1"/>
          </p:cNvPicPr>
          <p:nvPr/>
        </p:nvPicPr>
        <p:blipFill>
          <a:blip r:embed="rId4"/>
          <a:stretch>
            <a:fillRect/>
          </a:stretch>
        </p:blipFill>
        <p:spPr>
          <a:xfrm>
            <a:off x="3352800" y="4818185"/>
            <a:ext cx="2743200" cy="1467062"/>
          </a:xfrm>
          <a:prstGeom prst="rect">
            <a:avLst/>
          </a:prstGeom>
        </p:spPr>
      </p:pic>
      <p:pic>
        <p:nvPicPr>
          <p:cNvPr id="5" name="Picture 4">
            <a:extLst>
              <a:ext uri="{FF2B5EF4-FFF2-40B4-BE49-F238E27FC236}">
                <a16:creationId xmlns:a16="http://schemas.microsoft.com/office/drawing/2014/main" id="{D99C762F-2EEE-47F4-81C7-3F0C9172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828675"/>
            <a:ext cx="4229100" cy="1914525"/>
          </a:xfrm>
          <a:prstGeom prst="rect">
            <a:avLst/>
          </a:prstGeom>
        </p:spPr>
      </p:pic>
    </p:spTree>
    <p:extLst>
      <p:ext uri="{BB962C8B-B14F-4D97-AF65-F5344CB8AC3E}">
        <p14:creationId xmlns:p14="http://schemas.microsoft.com/office/powerpoint/2010/main" val="589033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304800" y="304800"/>
            <a:ext cx="8534400" cy="6400800"/>
          </a:xfrm>
        </p:spPr>
        <p:txBody>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The second multiplicative factor of equa</a:t>
            </a:r>
            <a:r>
              <a:rPr lang="en-US" sz="2200" spc="-5" dirty="0">
                <a:effectLst/>
                <a:latin typeface="Calibri" panose="020F0502020204030204" pitchFamily="34" charset="0"/>
                <a:ea typeface="Georgia" panose="02040502050405020303" pitchFamily="18" charset="0"/>
                <a:cs typeface="Calibri" panose="020F0502020204030204" pitchFamily="34" charset="0"/>
              </a:rPr>
              <a:t>tion and of the following </a:t>
            </a:r>
            <a:r>
              <a:rPr lang="en-US" sz="2200" dirty="0">
                <a:effectLst/>
                <a:latin typeface="Calibri" panose="020F0502020204030204" pitchFamily="34" charset="0"/>
                <a:ea typeface="Georgia" panose="02040502050405020303" pitchFamily="18" charset="0"/>
                <a:cs typeface="Calibri" panose="020F0502020204030204" pitchFamily="34" charset="0"/>
              </a:rPr>
              <a:t>one is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derivative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output</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specific</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pattern p of the neuron Ω according to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Due to the requirement at the beginning of</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 derivation, we only have a linear activation function f</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act</a:t>
            </a:r>
            <a:r>
              <a:rPr lang="en-US" sz="2200" dirty="0">
                <a:effectLst/>
                <a:latin typeface="Calibri" panose="020F0502020204030204" pitchFamily="34" charset="0"/>
                <a:ea typeface="Georgia" panose="02040502050405020303" pitchFamily="18" charset="0"/>
                <a:cs typeface="Calibri" panose="020F0502020204030204" pitchFamily="34" charset="0"/>
              </a:rPr>
              <a:t>, therefore we can just</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as well look at the change of the network</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when</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err="1">
                <a:effectLst/>
                <a:latin typeface="Calibri" panose="020F0502020204030204" pitchFamily="34" charset="0"/>
                <a:ea typeface="Georgia" panose="02040502050405020303" pitchFamily="18" charset="0"/>
                <a:cs typeface="Calibri" panose="020F0502020204030204" pitchFamily="34" charset="0"/>
              </a:rPr>
              <a:t>w</a:t>
            </a:r>
            <a:r>
              <a:rPr lang="en-US" sz="2200"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changing:</a:t>
            </a:r>
          </a:p>
          <a:p>
            <a:endParaRPr lang="en-IN" dirty="0"/>
          </a:p>
        </p:txBody>
      </p:sp>
      <p:pic>
        <p:nvPicPr>
          <p:cNvPr id="4" name="Picture 3">
            <a:extLst>
              <a:ext uri="{FF2B5EF4-FFF2-40B4-BE49-F238E27FC236}">
                <a16:creationId xmlns:a16="http://schemas.microsoft.com/office/drawing/2014/main" id="{315D29B8-E253-4EFA-ADED-CA67102F104C}"/>
              </a:ext>
            </a:extLst>
          </p:cNvPr>
          <p:cNvPicPr>
            <a:picLocks noChangeAspect="1"/>
          </p:cNvPicPr>
          <p:nvPr/>
        </p:nvPicPr>
        <p:blipFill>
          <a:blip r:embed="rId2"/>
          <a:stretch>
            <a:fillRect/>
          </a:stretch>
        </p:blipFill>
        <p:spPr>
          <a:xfrm>
            <a:off x="2438400" y="5368669"/>
            <a:ext cx="4267200" cy="1156396"/>
          </a:xfrm>
          <a:prstGeom prst="rect">
            <a:avLst/>
          </a:prstGeom>
        </p:spPr>
      </p:pic>
      <p:pic>
        <p:nvPicPr>
          <p:cNvPr id="8" name="Picture 7">
            <a:extLst>
              <a:ext uri="{FF2B5EF4-FFF2-40B4-BE49-F238E27FC236}">
                <a16:creationId xmlns:a16="http://schemas.microsoft.com/office/drawing/2014/main" id="{61FF1C73-ED6F-46BC-9746-1A9EA79894D7}"/>
              </a:ext>
            </a:extLst>
          </p:cNvPr>
          <p:cNvPicPr>
            <a:picLocks noChangeAspect="1"/>
          </p:cNvPicPr>
          <p:nvPr/>
        </p:nvPicPr>
        <p:blipFill>
          <a:blip r:embed="rId3"/>
          <a:stretch>
            <a:fillRect/>
          </a:stretch>
        </p:blipFill>
        <p:spPr>
          <a:xfrm>
            <a:off x="2667000" y="2667000"/>
            <a:ext cx="3581400" cy="1295400"/>
          </a:xfrm>
          <a:prstGeom prst="rect">
            <a:avLst/>
          </a:prstGeom>
        </p:spPr>
      </p:pic>
      <p:pic>
        <p:nvPicPr>
          <p:cNvPr id="10" name="Picture 9">
            <a:extLst>
              <a:ext uri="{FF2B5EF4-FFF2-40B4-BE49-F238E27FC236}">
                <a16:creationId xmlns:a16="http://schemas.microsoft.com/office/drawing/2014/main" id="{2B85DAA0-825C-4835-9D94-5811485D6F09}"/>
              </a:ext>
            </a:extLst>
          </p:cNvPr>
          <p:cNvPicPr>
            <a:picLocks noChangeAspect="1"/>
          </p:cNvPicPr>
          <p:nvPr/>
        </p:nvPicPr>
        <p:blipFill>
          <a:blip r:embed="rId4"/>
          <a:stretch>
            <a:fillRect/>
          </a:stretch>
        </p:blipFill>
        <p:spPr>
          <a:xfrm>
            <a:off x="2060281" y="3962400"/>
            <a:ext cx="4873919" cy="1156395"/>
          </a:xfrm>
          <a:prstGeom prst="rect">
            <a:avLst/>
          </a:prstGeom>
        </p:spPr>
      </p:pic>
    </p:spTree>
    <p:extLst>
      <p:ext uri="{BB962C8B-B14F-4D97-AF65-F5344CB8AC3E}">
        <p14:creationId xmlns:p14="http://schemas.microsoft.com/office/powerpoint/2010/main" val="47860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66495-F0C0-43E2-9B69-E69963240060}"/>
              </a:ext>
            </a:extLst>
          </p:cNvPr>
          <p:cNvSpPr>
            <a:spLocks noGrp="1"/>
          </p:cNvSpPr>
          <p:nvPr>
            <p:ph sz="quarter" idx="1"/>
          </p:nvPr>
        </p:nvSpPr>
        <p:spPr>
          <a:xfrm>
            <a:off x="381000" y="304800"/>
            <a:ext cx="8305800" cy="5715000"/>
          </a:xfrm>
        </p:spPr>
        <p:txBody>
          <a:bodyPr/>
          <a:lstStyle/>
          <a:p>
            <a:pPr marL="0" indent="0">
              <a:buNone/>
            </a:pPr>
            <a:r>
              <a:rPr lang="en-IN" sz="2200" b="1" dirty="0">
                <a:solidFill>
                  <a:srgbClr val="222C3A"/>
                </a:solidFill>
                <a:effectLst/>
                <a:latin typeface="Calibri" panose="020F0502020204030204" pitchFamily="34" charset="0"/>
                <a:ea typeface="Times New Roman" panose="02020603050405020304" pitchFamily="18" charset="0"/>
                <a:cs typeface="Calibri" panose="020F0502020204030204" pitchFamily="34" charset="0"/>
              </a:rPr>
              <a:t>Learning Data Sets in Artificial Neural Networks:</a:t>
            </a:r>
            <a:endParaRPr lang="en-IN" sz="2200" b="1" dirty="0">
              <a:effectLst/>
              <a:latin typeface="Calibri" panose="020F0502020204030204" pitchFamily="34" charset="0"/>
              <a:ea typeface="Times New Roman" panose="02020603050405020304" pitchFamily="18" charset="0"/>
              <a:cs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77D53A37-0E0D-4039-B270-2D3767DF3B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599" cy="5333999"/>
          </a:xfrm>
          <a:prstGeom prst="rect">
            <a:avLst/>
          </a:prstGeom>
          <a:noFill/>
          <a:ln>
            <a:noFill/>
          </a:ln>
        </p:spPr>
      </p:pic>
    </p:spTree>
    <p:extLst>
      <p:ext uri="{BB962C8B-B14F-4D97-AF65-F5344CB8AC3E}">
        <p14:creationId xmlns:p14="http://schemas.microsoft.com/office/powerpoint/2010/main" val="30949559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304800" y="228600"/>
            <a:ext cx="8534400" cy="63246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4" name="Picture 3">
            <a:extLst>
              <a:ext uri="{FF2B5EF4-FFF2-40B4-BE49-F238E27FC236}">
                <a16:creationId xmlns:a16="http://schemas.microsoft.com/office/drawing/2014/main" id="{F494B12B-3131-4AD8-8E7F-D0388A7AF808}"/>
              </a:ext>
            </a:extLst>
          </p:cNvPr>
          <p:cNvPicPr>
            <a:picLocks noChangeAspect="1"/>
          </p:cNvPicPr>
          <p:nvPr/>
        </p:nvPicPr>
        <p:blipFill>
          <a:blip r:embed="rId2"/>
          <a:stretch>
            <a:fillRect/>
          </a:stretch>
        </p:blipFill>
        <p:spPr>
          <a:xfrm>
            <a:off x="1905000" y="3810000"/>
            <a:ext cx="4561176" cy="2209800"/>
          </a:xfrm>
          <a:prstGeom prst="rect">
            <a:avLst/>
          </a:prstGeom>
        </p:spPr>
      </p:pic>
      <p:pic>
        <p:nvPicPr>
          <p:cNvPr id="5" name="Picture 4">
            <a:extLst>
              <a:ext uri="{FF2B5EF4-FFF2-40B4-BE49-F238E27FC236}">
                <a16:creationId xmlns:a16="http://schemas.microsoft.com/office/drawing/2014/main" id="{B978C7D9-980B-43A8-92DF-66675602A31F}"/>
              </a:ext>
            </a:extLst>
          </p:cNvPr>
          <p:cNvPicPr>
            <a:picLocks noChangeAspect="1"/>
          </p:cNvPicPr>
          <p:nvPr/>
        </p:nvPicPr>
        <p:blipFill>
          <a:blip r:embed="rId3"/>
          <a:stretch>
            <a:fillRect/>
          </a:stretch>
        </p:blipFill>
        <p:spPr>
          <a:xfrm>
            <a:off x="457200" y="304800"/>
            <a:ext cx="7848600" cy="3205499"/>
          </a:xfrm>
          <a:prstGeom prst="rect">
            <a:avLst/>
          </a:prstGeom>
        </p:spPr>
      </p:pic>
    </p:spTree>
    <p:extLst>
      <p:ext uri="{BB962C8B-B14F-4D97-AF65-F5344CB8AC3E}">
        <p14:creationId xmlns:p14="http://schemas.microsoft.com/office/powerpoint/2010/main" val="2331756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F2631-23EF-4834-A3EC-89F56FCF87A1}"/>
              </a:ext>
            </a:extLst>
          </p:cNvPr>
          <p:cNvSpPr>
            <a:spLocks noGrp="1"/>
          </p:cNvSpPr>
          <p:nvPr>
            <p:ph sz="quarter" idx="1"/>
          </p:nvPr>
        </p:nvSpPr>
        <p:spPr>
          <a:xfrm>
            <a:off x="381000" y="381000"/>
            <a:ext cx="8305800" cy="6248400"/>
          </a:xfrm>
        </p:spPr>
        <p:txBody>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We insert this in equation, which results in our modification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rule</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weight</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err="1">
                <a:effectLst/>
                <a:latin typeface="Calibri" panose="020F0502020204030204" pitchFamily="34" charset="0"/>
                <a:ea typeface="Georgia" panose="02040502050405020303" pitchFamily="18" charset="0"/>
                <a:cs typeface="Calibri" panose="020F0502020204030204" pitchFamily="34" charset="0"/>
              </a:rPr>
              <a:t>w</a:t>
            </a:r>
            <a:r>
              <a:rPr lang="en-US" sz="2200" i="1" baseline="-25000" dirty="0" err="1">
                <a:effectLst/>
                <a:latin typeface="Calibri" panose="020F0502020204030204" pitchFamily="34" charset="0"/>
                <a:ea typeface="Georgia" panose="02040502050405020303" pitchFamily="18" charset="0"/>
                <a:cs typeface="Calibri" panose="020F0502020204030204" pitchFamily="34" charset="0"/>
              </a:rPr>
              <a:t>i</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endParaRPr lang="en-US" sz="2200" dirty="0">
              <a:latin typeface="Calibri" panose="020F0502020204030204" pitchFamily="34" charset="0"/>
              <a:cs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140BE4F9-A1C5-49AB-A93D-8229D7558B7A}"/>
              </a:ext>
            </a:extLst>
          </p:cNvPr>
          <p:cNvPicPr>
            <a:picLocks noChangeAspect="1"/>
          </p:cNvPicPr>
          <p:nvPr/>
        </p:nvPicPr>
        <p:blipFill>
          <a:blip r:embed="rId2"/>
          <a:stretch>
            <a:fillRect/>
          </a:stretch>
        </p:blipFill>
        <p:spPr>
          <a:xfrm>
            <a:off x="2819400" y="5029200"/>
            <a:ext cx="4158031" cy="1143000"/>
          </a:xfrm>
          <a:prstGeom prst="rect">
            <a:avLst/>
          </a:prstGeom>
        </p:spPr>
      </p:pic>
      <p:pic>
        <p:nvPicPr>
          <p:cNvPr id="8" name="Picture 7">
            <a:extLst>
              <a:ext uri="{FF2B5EF4-FFF2-40B4-BE49-F238E27FC236}">
                <a16:creationId xmlns:a16="http://schemas.microsoft.com/office/drawing/2014/main" id="{5EB68A73-3D3B-41BE-ABE7-82B0680CF6DF}"/>
              </a:ext>
            </a:extLst>
          </p:cNvPr>
          <p:cNvPicPr>
            <a:picLocks noChangeAspect="1"/>
          </p:cNvPicPr>
          <p:nvPr/>
        </p:nvPicPr>
        <p:blipFill>
          <a:blip r:embed="rId3"/>
          <a:stretch>
            <a:fillRect/>
          </a:stretch>
        </p:blipFill>
        <p:spPr>
          <a:xfrm>
            <a:off x="1374770" y="3276600"/>
            <a:ext cx="2827953" cy="931655"/>
          </a:xfrm>
          <a:prstGeom prst="rect">
            <a:avLst/>
          </a:prstGeom>
        </p:spPr>
      </p:pic>
      <p:pic>
        <p:nvPicPr>
          <p:cNvPr id="10" name="Picture 9">
            <a:extLst>
              <a:ext uri="{FF2B5EF4-FFF2-40B4-BE49-F238E27FC236}">
                <a16:creationId xmlns:a16="http://schemas.microsoft.com/office/drawing/2014/main" id="{C42A3D2D-E126-44B1-A306-C6C3ED63B7D8}"/>
              </a:ext>
            </a:extLst>
          </p:cNvPr>
          <p:cNvPicPr>
            <a:picLocks noChangeAspect="1"/>
          </p:cNvPicPr>
          <p:nvPr/>
        </p:nvPicPr>
        <p:blipFill>
          <a:blip r:embed="rId4"/>
          <a:stretch>
            <a:fillRect/>
          </a:stretch>
        </p:blipFill>
        <p:spPr>
          <a:xfrm>
            <a:off x="4267200" y="3276600"/>
            <a:ext cx="2773606" cy="1122535"/>
          </a:xfrm>
          <a:prstGeom prst="rect">
            <a:avLst/>
          </a:prstGeom>
        </p:spPr>
      </p:pic>
      <p:pic>
        <p:nvPicPr>
          <p:cNvPr id="5" name="Picture 4">
            <a:extLst>
              <a:ext uri="{FF2B5EF4-FFF2-40B4-BE49-F238E27FC236}">
                <a16:creationId xmlns:a16="http://schemas.microsoft.com/office/drawing/2014/main" id="{63DBDCA1-3D69-45DD-85DB-900AAAC868AA}"/>
              </a:ext>
            </a:extLst>
          </p:cNvPr>
          <p:cNvPicPr>
            <a:picLocks noChangeAspect="1"/>
          </p:cNvPicPr>
          <p:nvPr/>
        </p:nvPicPr>
        <p:blipFill>
          <a:blip r:embed="rId5"/>
          <a:stretch>
            <a:fillRect/>
          </a:stretch>
        </p:blipFill>
        <p:spPr>
          <a:xfrm>
            <a:off x="3947316" y="1612401"/>
            <a:ext cx="3061838" cy="1206999"/>
          </a:xfrm>
          <a:prstGeom prst="rect">
            <a:avLst/>
          </a:prstGeom>
        </p:spPr>
      </p:pic>
      <p:pic>
        <p:nvPicPr>
          <p:cNvPr id="9" name="Picture 8">
            <a:extLst>
              <a:ext uri="{FF2B5EF4-FFF2-40B4-BE49-F238E27FC236}">
                <a16:creationId xmlns:a16="http://schemas.microsoft.com/office/drawing/2014/main" id="{B8960B6C-E2A7-4BE3-AADB-7AE89D0FE0F3}"/>
              </a:ext>
            </a:extLst>
          </p:cNvPr>
          <p:cNvPicPr>
            <a:picLocks noChangeAspect="1"/>
          </p:cNvPicPr>
          <p:nvPr/>
        </p:nvPicPr>
        <p:blipFill>
          <a:blip r:embed="rId6"/>
          <a:stretch>
            <a:fillRect/>
          </a:stretch>
        </p:blipFill>
        <p:spPr>
          <a:xfrm>
            <a:off x="2269670" y="1714552"/>
            <a:ext cx="1387930" cy="777151"/>
          </a:xfrm>
          <a:prstGeom prst="rect">
            <a:avLst/>
          </a:prstGeom>
        </p:spPr>
      </p:pic>
    </p:spTree>
    <p:extLst>
      <p:ext uri="{BB962C8B-B14F-4D97-AF65-F5344CB8AC3E}">
        <p14:creationId xmlns:p14="http://schemas.microsoft.com/office/powerpoint/2010/main" val="974391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5229-CDC7-4E7A-8762-40F1F8740789}"/>
              </a:ext>
            </a:extLst>
          </p:cNvPr>
          <p:cNvSpPr>
            <a:spLocks noGrp="1"/>
          </p:cNvSpPr>
          <p:nvPr>
            <p:ph sz="quarter" idx="1"/>
          </p:nvPr>
        </p:nvSpPr>
        <p:spPr>
          <a:xfrm>
            <a:off x="457200" y="228600"/>
            <a:ext cx="8229600" cy="6400800"/>
          </a:xfrm>
        </p:spPr>
        <p:txBody>
          <a:bodyPr/>
          <a:lstStyle/>
          <a:p>
            <a:r>
              <a:rPr lang="en-US" sz="2200" dirty="0">
                <a:effectLst/>
                <a:latin typeface="Calibri" panose="020F0502020204030204" pitchFamily="34" charset="0"/>
                <a:ea typeface="Georgia" panose="02040502050405020303" pitchFamily="18" charset="0"/>
                <a:cs typeface="Calibri" panose="020F0502020204030204" pitchFamily="34" charset="0"/>
              </a:rPr>
              <a:t>From the very beginning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derivation has been intended as an “</a:t>
            </a:r>
            <a:r>
              <a:rPr lang="en-US" sz="2200" b="1" dirty="0">
                <a:effectLst/>
                <a:latin typeface="Calibri" panose="020F0502020204030204" pitchFamily="34" charset="0"/>
                <a:ea typeface="Georgia" panose="02040502050405020303" pitchFamily="18" charset="0"/>
                <a:cs typeface="Calibri" panose="020F0502020204030204" pitchFamily="34" charset="0"/>
              </a:rPr>
              <a:t>offline</a:t>
            </a:r>
            <a:r>
              <a:rPr lang="en-US" sz="2200" b="1" spc="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rule</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by</a:t>
            </a:r>
            <a:r>
              <a:rPr lang="en-US" sz="2200" spc="1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means</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1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question</a:t>
            </a:r>
            <a:r>
              <a:rPr lang="en-US" sz="2200" spc="1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how</a:t>
            </a:r>
            <a:r>
              <a:rPr lang="en-US" sz="2200" spc="1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 add the errors of all patterns and how to</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learn them after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all patterns have been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represented.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p>
          <a:p>
            <a:r>
              <a:rPr lang="en-US" sz="2200" dirty="0">
                <a:effectLst/>
                <a:latin typeface="Calibri" panose="020F0502020204030204" pitchFamily="34" charset="0"/>
                <a:ea typeface="Georgia" panose="02040502050405020303" pitchFamily="18" charset="0"/>
                <a:cs typeface="Calibri" panose="020F0502020204030204" pitchFamily="34" charset="0"/>
              </a:rPr>
              <a:t>Although this approach is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mathematically </a:t>
            </a:r>
            <a:r>
              <a:rPr lang="en-US" sz="2200" dirty="0">
                <a:effectLst/>
                <a:latin typeface="Calibri" panose="020F0502020204030204" pitchFamily="34" charset="0"/>
                <a:ea typeface="Georgia" panose="02040502050405020303" pitchFamily="18" charset="0"/>
                <a:cs typeface="Calibri" panose="020F0502020204030204" pitchFamily="34" charset="0"/>
              </a:rPr>
              <a:t>correct, the implementation is far more time-consuming.</a:t>
            </a: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The "</a:t>
            </a:r>
            <a:r>
              <a:rPr lang="en-US" sz="2200" b="1" dirty="0">
                <a:effectLst/>
                <a:latin typeface="Calibri" panose="020F0502020204030204" pitchFamily="34" charset="0"/>
                <a:ea typeface="Georgia" panose="02040502050405020303" pitchFamily="18" charset="0"/>
                <a:cs typeface="Calibri" panose="020F0502020204030204" pitchFamily="34" charset="0"/>
              </a:rPr>
              <a:t>online-learning version</a:t>
            </a:r>
            <a:r>
              <a:rPr lang="en-US" sz="2200" dirty="0">
                <a:effectLst/>
                <a:latin typeface="Calibri" panose="020F0502020204030204" pitchFamily="34" charset="0"/>
                <a:ea typeface="Georgia" panose="02040502050405020303" pitchFamily="18" charset="0"/>
                <a:cs typeface="Calibri" panose="020F0502020204030204" pitchFamily="34" charset="0"/>
              </a:rPr>
              <a:t>" of the delta</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rule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simply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omits</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summation</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spc="-5" dirty="0">
                <a:effectLst/>
                <a:latin typeface="Calibri" panose="020F0502020204030204" pitchFamily="34" charset="0"/>
                <a:ea typeface="Georgia" panose="02040502050405020303" pitchFamily="18" charset="0"/>
                <a:cs typeface="Calibri" panose="020F0502020204030204" pitchFamily="34" charset="0"/>
              </a:rPr>
              <a:t>learning </a:t>
            </a:r>
            <a:r>
              <a:rPr lang="en-US" sz="2200" dirty="0">
                <a:effectLst/>
                <a:latin typeface="Calibri" panose="020F0502020204030204" pitchFamily="34" charset="0"/>
                <a:ea typeface="Georgia" panose="02040502050405020303" pitchFamily="18" charset="0"/>
                <a:cs typeface="Calibri" panose="020F0502020204030204" pitchFamily="34" charset="0"/>
              </a:rPr>
              <a:t>is realized immediately after the</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presentation of each pattern.</a:t>
            </a:r>
            <a:endParaRPr lang="en-IN" sz="2200" dirty="0">
              <a:effectLst/>
              <a:latin typeface="Calibri" panose="020F0502020204030204" pitchFamily="34" charset="0"/>
              <a:ea typeface="Georgia" panose="02040502050405020303" pitchFamily="18" charset="0"/>
              <a:cs typeface="Calibri" panose="020F0502020204030204" pitchFamily="34" charset="0"/>
            </a:endParaRPr>
          </a:p>
          <a:p>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9" name="Picture 8">
            <a:extLst>
              <a:ext uri="{FF2B5EF4-FFF2-40B4-BE49-F238E27FC236}">
                <a16:creationId xmlns:a16="http://schemas.microsoft.com/office/drawing/2014/main" id="{1FDC039A-6844-4583-A4C4-3572AE29823A}"/>
              </a:ext>
            </a:extLst>
          </p:cNvPr>
          <p:cNvPicPr>
            <a:picLocks noChangeAspect="1"/>
          </p:cNvPicPr>
          <p:nvPr/>
        </p:nvPicPr>
        <p:blipFill>
          <a:blip r:embed="rId2"/>
          <a:stretch>
            <a:fillRect/>
          </a:stretch>
        </p:blipFill>
        <p:spPr>
          <a:xfrm>
            <a:off x="2376266" y="5217942"/>
            <a:ext cx="4158031" cy="1066800"/>
          </a:xfrm>
          <a:prstGeom prst="rect">
            <a:avLst/>
          </a:prstGeom>
        </p:spPr>
      </p:pic>
      <p:pic>
        <p:nvPicPr>
          <p:cNvPr id="5" name="Picture 4">
            <a:extLst>
              <a:ext uri="{FF2B5EF4-FFF2-40B4-BE49-F238E27FC236}">
                <a16:creationId xmlns:a16="http://schemas.microsoft.com/office/drawing/2014/main" id="{1FB88C7C-AD7F-468C-BDDD-050935F47DBB}"/>
              </a:ext>
            </a:extLst>
          </p:cNvPr>
          <p:cNvPicPr>
            <a:picLocks noChangeAspect="1"/>
          </p:cNvPicPr>
          <p:nvPr/>
        </p:nvPicPr>
        <p:blipFill>
          <a:blip r:embed="rId3"/>
          <a:stretch>
            <a:fillRect/>
          </a:stretch>
        </p:blipFill>
        <p:spPr>
          <a:xfrm>
            <a:off x="2209800" y="2438400"/>
            <a:ext cx="4158031" cy="1143000"/>
          </a:xfrm>
          <a:prstGeom prst="rect">
            <a:avLst/>
          </a:prstGeom>
        </p:spPr>
      </p:pic>
    </p:spTree>
    <p:extLst>
      <p:ext uri="{BB962C8B-B14F-4D97-AF65-F5344CB8AC3E}">
        <p14:creationId xmlns:p14="http://schemas.microsoft.com/office/powerpoint/2010/main" val="2244423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EB2C6-0DE8-43D1-8143-484458FA86BD}"/>
              </a:ext>
            </a:extLst>
          </p:cNvPr>
          <p:cNvSpPr>
            <a:spLocks noGrp="1"/>
          </p:cNvSpPr>
          <p:nvPr>
            <p:ph sz="quarter" idx="1"/>
          </p:nvPr>
        </p:nvSpPr>
        <p:spPr>
          <a:xfrm>
            <a:off x="381000" y="304800"/>
            <a:ext cx="8534400" cy="6248400"/>
          </a:xfrm>
        </p:spPr>
        <p:txBody>
          <a:bodyPr>
            <a:normAutofit/>
          </a:bodyPr>
          <a:lstStyle/>
          <a:p>
            <a:pPr marL="0" indent="0">
              <a:buNone/>
            </a:pPr>
            <a:r>
              <a:rPr lang="en-US" sz="2200" b="1" dirty="0">
                <a:effectLst/>
                <a:latin typeface="Calibri" panose="020F0502020204030204" pitchFamily="34" charset="0"/>
                <a:ea typeface="Georgia" panose="02040502050405020303" pitchFamily="18" charset="0"/>
                <a:cs typeface="Calibri" panose="020F0502020204030204" pitchFamily="34" charset="0"/>
              </a:rPr>
              <a:t>Delta</a:t>
            </a:r>
            <a:r>
              <a:rPr lang="en-US" sz="2200" b="1" spc="-3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rule:</a:t>
            </a:r>
          </a:p>
          <a:p>
            <a:r>
              <a:rPr lang="en-US" sz="2200" b="1" spc="2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If</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determine,</a:t>
            </a:r>
            <a:r>
              <a:rPr lang="en-US" sz="2200" spc="2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analogously</a:t>
            </a:r>
            <a:r>
              <a:rPr lang="en-US" sz="2200" spc="2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2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aforementioned derivation,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that</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a:effectLst/>
                <a:latin typeface="Calibri" panose="020F0502020204030204" pitchFamily="34" charset="0"/>
                <a:ea typeface="Georgia" panose="02040502050405020303" pitchFamily="18" charset="0"/>
                <a:cs typeface="Calibri" panose="020F0502020204030204" pitchFamily="34" charset="0"/>
              </a:rPr>
              <a:t>h</a:t>
            </a:r>
            <a:r>
              <a:rPr lang="en-US" sz="2200" i="1" spc="-1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2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Hebbian theory only</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provides the output </a:t>
            </a:r>
            <a:r>
              <a:rPr lang="en-US" sz="2200" i="1" dirty="0">
                <a:effectLst/>
                <a:latin typeface="Calibri" panose="020F0502020204030204" pitchFamily="34" charset="0"/>
                <a:ea typeface="Georgia" panose="02040502050405020303" pitchFamily="18" charset="0"/>
                <a:cs typeface="Calibri" panose="020F0502020204030204" pitchFamily="34" charset="0"/>
              </a:rPr>
              <a:t>o</a:t>
            </a:r>
            <a:r>
              <a:rPr lang="en-US" sz="2200" i="1" baseline="-25000" dirty="0">
                <a:effectLst/>
                <a:latin typeface="Calibri" panose="020F0502020204030204" pitchFamily="34" charset="0"/>
                <a:ea typeface="Georgia" panose="02040502050405020303" pitchFamily="18" charset="0"/>
                <a:cs typeface="Calibri" panose="020F0502020204030204" pitchFamily="34" charset="0"/>
              </a:rPr>
              <a:t>i</a:t>
            </a:r>
            <a:r>
              <a:rPr lang="en-US" sz="2200" i="1"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 the predecessor</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i="1" dirty="0" err="1">
                <a:effectLst/>
                <a:latin typeface="Calibri" panose="020F0502020204030204" pitchFamily="34" charset="0"/>
                <a:ea typeface="Georgia" panose="02040502050405020303" pitchFamily="18" charset="0"/>
                <a:cs typeface="Calibri" panose="020F0502020204030204" pitchFamily="34" charset="0"/>
              </a:rPr>
              <a:t>i</a:t>
            </a:r>
            <a:r>
              <a:rPr lang="en-US" sz="2200" i="1" spc="-70" dirty="0">
                <a:effectLst/>
                <a:latin typeface="Calibri" panose="020F0502020204030204" pitchFamily="34" charset="0"/>
                <a:ea typeface="Georgia" panose="02040502050405020303" pitchFamily="18" charset="0"/>
                <a:cs typeface="Calibri" panose="020F0502020204030204" pitchFamily="34" charset="0"/>
              </a:rPr>
              <a:t> </a:t>
            </a:r>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effectLst/>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endParaRPr lang="en-US" sz="2200" dirty="0">
              <a:latin typeface="Calibri" panose="020F0502020204030204" pitchFamily="34" charset="0"/>
              <a:ea typeface="Georgia" panose="02040502050405020303" pitchFamily="18" charset="0"/>
              <a:cs typeface="Calibri" panose="020F0502020204030204" pitchFamily="34" charset="0"/>
            </a:endParaRPr>
          </a:p>
          <a:p>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if</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function</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g</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difference</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between</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desired</a:t>
            </a:r>
            <a:r>
              <a:rPr lang="en-US" sz="2200" spc="4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activation</a:t>
            </a:r>
            <a:r>
              <a:rPr lang="en-US" sz="2200" spc="4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spc="9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17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actual</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activation</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 </a:t>
            </a:r>
            <a:r>
              <a:rPr lang="en-US" sz="2200" dirty="0">
                <a:effectLst/>
                <a:latin typeface="Calibri" panose="020F0502020204030204" pitchFamily="34" charset="0"/>
                <a:ea typeface="Georgia" panose="02040502050405020303" pitchFamily="18" charset="0"/>
                <a:cs typeface="Calibri" panose="020F0502020204030204" pitchFamily="34" charset="0"/>
              </a:rPr>
              <a:t>or o</a:t>
            </a:r>
            <a:r>
              <a:rPr lang="en-US" sz="2200" baseline="-25000" dirty="0">
                <a:effectLst/>
                <a:latin typeface="Calibri" panose="020F0502020204030204" pitchFamily="34" charset="0"/>
                <a:ea typeface="Georgia" panose="02040502050405020303" pitchFamily="18" charset="0"/>
                <a:cs typeface="Calibri" panose="020F0502020204030204" pitchFamily="34" charset="0"/>
              </a:rPr>
              <a:t>Ω</a:t>
            </a:r>
            <a:r>
              <a:rPr lang="en-US" sz="2200" dirty="0">
                <a:effectLst/>
                <a:latin typeface="Calibri" panose="020F0502020204030204" pitchFamily="34" charset="0"/>
                <a:ea typeface="Georgia" panose="02040502050405020303" pitchFamily="18" charset="0"/>
                <a:cs typeface="Calibri" panose="020F0502020204030204" pitchFamily="34" charset="0"/>
              </a:rPr>
              <a:t>,</a:t>
            </a:r>
            <a:r>
              <a:rPr lang="en-US" sz="2200" spc="20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we</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will</a:t>
            </a:r>
            <a:r>
              <a:rPr lang="en-US" sz="2200" spc="17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receive the </a:t>
            </a:r>
            <a:r>
              <a:rPr lang="en-US" sz="2200" b="1" dirty="0">
                <a:effectLst/>
                <a:latin typeface="Calibri" panose="020F0502020204030204" pitchFamily="34" charset="0"/>
                <a:ea typeface="Georgia" panose="02040502050405020303" pitchFamily="18" charset="0"/>
                <a:cs typeface="Calibri" panose="020F0502020204030204" pitchFamily="34" charset="0"/>
              </a:rPr>
              <a:t>delta rule</a:t>
            </a:r>
            <a:r>
              <a:rPr lang="en-US" sz="2200" dirty="0">
                <a:effectLst/>
                <a:latin typeface="Calibri" panose="020F0502020204030204" pitchFamily="34" charset="0"/>
                <a:ea typeface="Georgia" panose="02040502050405020303" pitchFamily="18" charset="0"/>
                <a:cs typeface="Calibri" panose="020F0502020204030204" pitchFamily="34" charset="0"/>
              </a:rPr>
              <a:t>, also known as </a:t>
            </a:r>
            <a:r>
              <a:rPr lang="en-US" sz="2200" b="1" dirty="0" err="1">
                <a:effectLst/>
                <a:latin typeface="Calibri" panose="020F0502020204030204" pitchFamily="34" charset="0"/>
                <a:ea typeface="Georgia" panose="02040502050405020303" pitchFamily="18" charset="0"/>
                <a:cs typeface="Calibri" panose="020F0502020204030204" pitchFamily="34" charset="0"/>
              </a:rPr>
              <a:t>Widrow</a:t>
            </a:r>
            <a:r>
              <a:rPr lang="en-US" sz="2200" b="1" dirty="0">
                <a:effectLst/>
                <a:latin typeface="Calibri" panose="020F0502020204030204" pitchFamily="34" charset="0"/>
                <a:ea typeface="Georgia" panose="02040502050405020303" pitchFamily="18" charset="0"/>
                <a:cs typeface="Calibri" panose="020F0502020204030204" pitchFamily="34" charset="0"/>
              </a:rPr>
              <a:t>-Hoff</a:t>
            </a:r>
            <a:r>
              <a:rPr lang="en-US" sz="2200" b="1" spc="15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rule</a:t>
            </a:r>
            <a:r>
              <a:rPr lang="en-US" sz="2200" dirty="0">
                <a:effectLst/>
                <a:latin typeface="Calibri" panose="020F0502020204030204" pitchFamily="34" charset="0"/>
                <a:ea typeface="Georgia" panose="02040502050405020303" pitchFamily="18" charset="0"/>
                <a:cs typeface="Calibri" panose="020F0502020204030204" pitchFamily="34" charset="0"/>
              </a:rPr>
              <a:t>:</a:t>
            </a:r>
          </a:p>
          <a:p>
            <a:endParaRPr lang="en-US" sz="1800" dirty="0">
              <a:latin typeface="Georgia" panose="02040502050405020303" pitchFamily="18" charset="0"/>
            </a:endParaRPr>
          </a:p>
          <a:p>
            <a:endParaRPr lang="en-US" sz="1800" dirty="0">
              <a:latin typeface="Georgia" panose="02040502050405020303" pitchFamily="18" charset="0"/>
            </a:endParaRPr>
          </a:p>
          <a:p>
            <a:endParaRPr lang="en-US" sz="1800" dirty="0">
              <a:latin typeface="Georgia" panose="02040502050405020303" pitchFamily="18" charset="0"/>
            </a:endParaRPr>
          </a:p>
          <a:p>
            <a:pPr marL="71120" marR="1189990" indent="-5715" algn="just">
              <a:spcBef>
                <a:spcPts val="980"/>
              </a:spcBef>
              <a:spcAft>
                <a:spcPts val="0"/>
              </a:spcAft>
            </a:pP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dirty="0">
                <a:latin typeface="Calibri" panose="020F0502020204030204" pitchFamily="34" charset="0"/>
                <a:cs typeface="Calibri" panose="020F0502020204030204" pitchFamily="34" charset="0"/>
              </a:rPr>
              <a:t>Apparently</a:t>
            </a:r>
            <a:r>
              <a:rPr lang="en-US" sz="2200"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the delta rule only applies for</a:t>
            </a:r>
            <a:r>
              <a:rPr lang="en-US" sz="2200" b="1" spc="-255" dirty="0">
                <a:effectLst/>
                <a:latin typeface="Calibri" panose="020F0502020204030204" pitchFamily="34" charset="0"/>
                <a:ea typeface="Georgia" panose="02040502050405020303" pitchFamily="18" charset="0"/>
                <a:cs typeface="Calibri" panose="020F0502020204030204" pitchFamily="34" charset="0"/>
              </a:rPr>
              <a:t> </a:t>
            </a:r>
            <a:r>
              <a:rPr lang="en-US" sz="2200" b="1" dirty="0">
                <a:effectLst/>
                <a:latin typeface="Calibri" panose="020F0502020204030204" pitchFamily="34" charset="0"/>
                <a:ea typeface="Georgia" panose="02040502050405020303" pitchFamily="18" charset="0"/>
                <a:cs typeface="Calibri" panose="020F0502020204030204" pitchFamily="34" charset="0"/>
              </a:rPr>
              <a:t>SLPs,</a:t>
            </a:r>
            <a:r>
              <a:rPr lang="en-US" sz="2200" dirty="0">
                <a:effectLst/>
                <a:latin typeface="Calibri" panose="020F0502020204030204" pitchFamily="34" charset="0"/>
                <a:ea typeface="Georgia" panose="02040502050405020303" pitchFamily="18" charset="0"/>
                <a:cs typeface="Calibri" panose="020F0502020204030204" pitchFamily="34" charset="0"/>
              </a:rPr>
              <a:t> since the formula is </a:t>
            </a:r>
            <a:r>
              <a:rPr lang="en-US" sz="2200" dirty="0">
                <a:latin typeface="Calibri" panose="020F0502020204030204" pitchFamily="34" charset="0"/>
                <a:cs typeface="Calibri" panose="020F0502020204030204" pitchFamily="34" charset="0"/>
              </a:rPr>
              <a:t>always</a:t>
            </a:r>
            <a:r>
              <a:rPr lang="en-US" sz="2200" dirty="0">
                <a:effectLst/>
                <a:latin typeface="Calibri" panose="020F0502020204030204" pitchFamily="34" charset="0"/>
                <a:ea typeface="Georgia" panose="02040502050405020303" pitchFamily="18" charset="0"/>
                <a:cs typeface="Calibri" panose="020F0502020204030204" pitchFamily="34" charset="0"/>
              </a:rPr>
              <a:t> related</a:t>
            </a:r>
            <a:r>
              <a:rPr lang="en-US" sz="2200" spc="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to</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teaching</a:t>
            </a:r>
            <a:r>
              <a:rPr lang="en-US" sz="2200" spc="3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9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and</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there</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is</a:t>
            </a:r>
            <a:r>
              <a:rPr lang="en-US" sz="2200" spc="3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no</a:t>
            </a:r>
            <a:r>
              <a:rPr lang="en-IN" sz="2200" dirty="0">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teaching</a:t>
            </a:r>
            <a:r>
              <a:rPr lang="en-US" sz="2200" spc="-5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input</a:t>
            </a:r>
            <a:r>
              <a:rPr lang="en-US" sz="2200" spc="-1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for</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the</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inner</a:t>
            </a:r>
            <a:r>
              <a:rPr lang="en-US" sz="2200" spc="-55"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processing</a:t>
            </a:r>
            <a:r>
              <a:rPr lang="en-US" sz="2200" spc="-6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layers</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of</a:t>
            </a:r>
            <a:r>
              <a:rPr lang="en-US" sz="2200" spc="80" dirty="0">
                <a:effectLst/>
                <a:latin typeface="Calibri" panose="020F0502020204030204" pitchFamily="34" charset="0"/>
                <a:ea typeface="Georgia" panose="02040502050405020303" pitchFamily="18" charset="0"/>
                <a:cs typeface="Calibri" panose="020F0502020204030204" pitchFamily="34" charset="0"/>
              </a:rPr>
              <a:t> </a:t>
            </a:r>
            <a:r>
              <a:rPr lang="en-US" sz="2200" dirty="0">
                <a:effectLst/>
                <a:latin typeface="Calibri" panose="020F0502020204030204" pitchFamily="34" charset="0"/>
                <a:ea typeface="Georgia" panose="02040502050405020303" pitchFamily="18" charset="0"/>
                <a:cs typeface="Calibri" panose="020F0502020204030204" pitchFamily="34" charset="0"/>
              </a:rPr>
              <a:t>neurons.</a:t>
            </a:r>
            <a:endParaRPr lang="en-IN" sz="2200" dirty="0">
              <a:latin typeface="Calibri" panose="020F0502020204030204" pitchFamily="34" charset="0"/>
              <a:cs typeface="Calibri" panose="020F0502020204030204" pitchFamily="34" charset="0"/>
            </a:endParaRPr>
          </a:p>
          <a:p>
            <a:endParaRPr lang="en-US" sz="1800" dirty="0">
              <a:latin typeface="Georgia" panose="02040502050405020303" pitchFamily="18" charset="0"/>
            </a:endParaRPr>
          </a:p>
        </p:txBody>
      </p:sp>
      <p:pic>
        <p:nvPicPr>
          <p:cNvPr id="5" name="Picture 4">
            <a:extLst>
              <a:ext uri="{FF2B5EF4-FFF2-40B4-BE49-F238E27FC236}">
                <a16:creationId xmlns:a16="http://schemas.microsoft.com/office/drawing/2014/main" id="{40280189-6CA8-4A84-B73C-66DFEB042CCA}"/>
              </a:ext>
            </a:extLst>
          </p:cNvPr>
          <p:cNvPicPr>
            <a:picLocks noChangeAspect="1"/>
          </p:cNvPicPr>
          <p:nvPr/>
        </p:nvPicPr>
        <p:blipFill>
          <a:blip r:embed="rId3"/>
          <a:stretch>
            <a:fillRect/>
          </a:stretch>
        </p:blipFill>
        <p:spPr>
          <a:xfrm>
            <a:off x="1254860" y="4109385"/>
            <a:ext cx="6822340" cy="996015"/>
          </a:xfrm>
          <a:prstGeom prst="rect">
            <a:avLst/>
          </a:prstGeom>
        </p:spPr>
      </p:pic>
      <p:pic>
        <p:nvPicPr>
          <p:cNvPr id="4" name="Picture 3">
            <a:extLst>
              <a:ext uri="{FF2B5EF4-FFF2-40B4-BE49-F238E27FC236}">
                <a16:creationId xmlns:a16="http://schemas.microsoft.com/office/drawing/2014/main" id="{B5371980-6DD2-4A4E-BE6E-8D82DAC7936F}"/>
              </a:ext>
            </a:extLst>
          </p:cNvPr>
          <p:cNvPicPr>
            <a:picLocks noChangeAspect="1"/>
          </p:cNvPicPr>
          <p:nvPr/>
        </p:nvPicPr>
        <p:blipFill>
          <a:blip r:embed="rId4"/>
          <a:stretch>
            <a:fillRect/>
          </a:stretch>
        </p:blipFill>
        <p:spPr>
          <a:xfrm>
            <a:off x="1447800" y="2076614"/>
            <a:ext cx="6400800" cy="672002"/>
          </a:xfrm>
          <a:prstGeom prst="rect">
            <a:avLst/>
          </a:prstGeom>
        </p:spPr>
      </p:pic>
    </p:spTree>
    <p:extLst>
      <p:ext uri="{BB962C8B-B14F-4D97-AF65-F5344CB8AC3E}">
        <p14:creationId xmlns:p14="http://schemas.microsoft.com/office/powerpoint/2010/main" val="14813029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E1EFB-B3EE-4E09-9078-654C3E6F65C8}"/>
              </a:ext>
            </a:extLst>
          </p:cNvPr>
          <p:cNvSpPr>
            <a:spLocks noGrp="1"/>
          </p:cNvSpPr>
          <p:nvPr>
            <p:ph sz="quarter" idx="1"/>
          </p:nvPr>
        </p:nvSpPr>
        <p:spPr>
          <a:xfrm>
            <a:off x="304800" y="152400"/>
            <a:ext cx="8534400" cy="6477000"/>
          </a:xfrm>
        </p:spPr>
        <p:txBody>
          <a:bodyPr/>
          <a:lstStyle/>
          <a:p>
            <a:pPr marL="0" indent="0">
              <a:buNone/>
            </a:pPr>
            <a:r>
              <a:rPr lang="en-IN" sz="2200" b="1" i="0" dirty="0">
                <a:solidFill>
                  <a:srgbClr val="222222"/>
                </a:solidFill>
                <a:effectLst/>
                <a:latin typeface="Calibri" panose="020F0502020204030204" pitchFamily="34" charset="0"/>
                <a:cs typeface="Calibri" panose="020F0502020204030204" pitchFamily="34" charset="0"/>
              </a:rPr>
              <a:t>Linear Separability:</a:t>
            </a:r>
          </a:p>
          <a:p>
            <a:endParaRPr lang="en-US" sz="2200" dirty="0">
              <a:solidFill>
                <a:srgbClr val="222222"/>
              </a:solidFill>
              <a:latin typeface="Calibri" panose="020F0502020204030204" pitchFamily="34" charset="0"/>
              <a:cs typeface="Calibri" panose="020F0502020204030204" pitchFamily="34" charset="0"/>
            </a:endParaRPr>
          </a:p>
          <a:p>
            <a:r>
              <a:rPr lang="en-US" sz="2200" b="0" i="0" dirty="0">
                <a:solidFill>
                  <a:srgbClr val="222222"/>
                </a:solidFill>
                <a:effectLst/>
                <a:latin typeface="Calibri" panose="020F0502020204030204" pitchFamily="34" charset="0"/>
                <a:cs typeface="Calibri" panose="020F0502020204030204" pitchFamily="34" charset="0"/>
              </a:rPr>
              <a:t>Let </a:t>
            </a:r>
            <a:r>
              <a:rPr lang="en-US" sz="2200" b="0" i="1" dirty="0">
                <a:solidFill>
                  <a:srgbClr val="222222"/>
                </a:solidFill>
                <a:effectLst/>
                <a:latin typeface="Calibri" panose="020F0502020204030204" pitchFamily="34" charset="0"/>
                <a:cs typeface="Calibri" panose="020F0502020204030204" pitchFamily="34" charset="0"/>
              </a:rPr>
              <a:t>f </a:t>
            </a:r>
            <a:r>
              <a:rPr lang="en-US" sz="2200" b="0" i="0" dirty="0">
                <a:solidFill>
                  <a:srgbClr val="222222"/>
                </a:solidFill>
                <a:effectLst/>
                <a:latin typeface="Calibri" panose="020F0502020204030204" pitchFamily="34" charset="0"/>
                <a:cs typeface="Calibri" panose="020F0502020204030204" pitchFamily="34" charset="0"/>
              </a:rPr>
              <a:t>be the XOR function which expects two binary inputs and generates a binary output.</a:t>
            </a:r>
          </a:p>
          <a:p>
            <a:r>
              <a:rPr lang="en-US" sz="2200" b="0" i="0" dirty="0">
                <a:solidFill>
                  <a:srgbClr val="222222"/>
                </a:solidFill>
                <a:effectLst/>
                <a:latin typeface="Calibri" panose="020F0502020204030204" pitchFamily="34" charset="0"/>
                <a:cs typeface="Calibri" panose="020F0502020204030204" pitchFamily="34" charset="0"/>
              </a:rPr>
              <a:t>Let us try to represent the XOR function by means of an SLP with two input neurons i</a:t>
            </a:r>
            <a:r>
              <a:rPr lang="en-US" sz="2200" b="0" i="0" baseline="-25000" dirty="0">
                <a:solidFill>
                  <a:srgbClr val="222222"/>
                </a:solidFill>
                <a:effectLst/>
                <a:latin typeface="Calibri" panose="020F0502020204030204" pitchFamily="34" charset="0"/>
                <a:cs typeface="Calibri" panose="020F0502020204030204" pitchFamily="34" charset="0"/>
              </a:rPr>
              <a:t>1</a:t>
            </a:r>
            <a:r>
              <a:rPr lang="en-US" sz="2200" b="0" i="0" dirty="0">
                <a:solidFill>
                  <a:srgbClr val="222222"/>
                </a:solidFill>
                <a:effectLst/>
                <a:latin typeface="Calibri" panose="020F0502020204030204" pitchFamily="34" charset="0"/>
                <a:cs typeface="Calibri" panose="020F0502020204030204" pitchFamily="34" charset="0"/>
              </a:rPr>
              <a:t>, i</a:t>
            </a:r>
            <a:r>
              <a:rPr lang="en-US" sz="2200" b="0" i="0" baseline="-25000" dirty="0">
                <a:solidFill>
                  <a:srgbClr val="222222"/>
                </a:solidFill>
                <a:effectLst/>
                <a:latin typeface="Calibri" panose="020F0502020204030204" pitchFamily="34" charset="0"/>
                <a:cs typeface="Calibri" panose="020F0502020204030204" pitchFamily="34" charset="0"/>
              </a:rPr>
              <a:t>2</a:t>
            </a:r>
            <a:r>
              <a:rPr lang="en-US" sz="2200" b="0" i="0" dirty="0">
                <a:solidFill>
                  <a:srgbClr val="222222"/>
                </a:solidFill>
                <a:effectLst/>
                <a:latin typeface="Calibri" panose="020F0502020204030204" pitchFamily="34" charset="0"/>
                <a:cs typeface="Calibri" panose="020F0502020204030204" pitchFamily="34" charset="0"/>
              </a:rPr>
              <a:t> and one output neuron.</a:t>
            </a:r>
          </a:p>
          <a:p>
            <a:endParaRPr lang="en-US" sz="2200" dirty="0">
              <a:solidFill>
                <a:srgbClr val="222222"/>
              </a:solidFill>
              <a:latin typeface="Calibri" panose="020F0502020204030204" pitchFamily="34" charset="0"/>
              <a:cs typeface="Calibri" panose="020F0502020204030204" pitchFamily="34" charset="0"/>
            </a:endParaRPr>
          </a:p>
          <a:p>
            <a:endParaRPr lang="en-US" sz="2200" dirty="0">
              <a:solidFill>
                <a:srgbClr val="222222"/>
              </a:solidFill>
              <a:latin typeface="Calibri" panose="020F0502020204030204" pitchFamily="34" charset="0"/>
              <a:cs typeface="Calibri" panose="020F0502020204030204" pitchFamily="34" charset="0"/>
            </a:endParaRPr>
          </a:p>
          <a:p>
            <a:endParaRPr lang="en-US" sz="2200" dirty="0">
              <a:solidFill>
                <a:srgbClr val="222222"/>
              </a:solidFill>
              <a:latin typeface="Calibri" panose="020F0502020204030204" pitchFamily="34" charset="0"/>
              <a:cs typeface="Calibri" panose="020F0502020204030204" pitchFamily="34" charset="0"/>
            </a:endParaRPr>
          </a:p>
          <a:p>
            <a:endParaRPr lang="en-US" sz="2200" dirty="0">
              <a:solidFill>
                <a:srgbClr val="222222"/>
              </a:solidFill>
              <a:latin typeface="Calibri" panose="020F0502020204030204" pitchFamily="34" charset="0"/>
              <a:cs typeface="Calibri" panose="020F0502020204030204" pitchFamily="34" charset="0"/>
            </a:endParaRPr>
          </a:p>
          <a:p>
            <a:endParaRPr lang="en-US" sz="2200" b="0" i="0" dirty="0">
              <a:solidFill>
                <a:srgbClr val="222222"/>
              </a:solidFill>
              <a:effectLst/>
              <a:latin typeface="Calibri" panose="020F0502020204030204" pitchFamily="34" charset="0"/>
              <a:cs typeface="Calibri" panose="020F0502020204030204" pitchFamily="34" charset="0"/>
            </a:endParaRPr>
          </a:p>
          <a:p>
            <a:r>
              <a:rPr lang="en-US" sz="2200" b="0" i="0" dirty="0">
                <a:solidFill>
                  <a:srgbClr val="222222"/>
                </a:solidFill>
                <a:effectLst/>
                <a:latin typeface="Calibri" panose="020F0502020204030204" pitchFamily="34" charset="0"/>
                <a:cs typeface="Calibri" panose="020F0502020204030204" pitchFamily="34" charset="0"/>
              </a:rPr>
              <a:t>We use the weighted sum as propagation function, a binary activation function with the threshold value and the identity as output function. </a:t>
            </a:r>
          </a:p>
          <a:p>
            <a:r>
              <a:rPr lang="en-US" sz="2200" b="0" i="0" dirty="0">
                <a:solidFill>
                  <a:srgbClr val="222222"/>
                </a:solidFill>
                <a:effectLst/>
                <a:latin typeface="Calibri" panose="020F0502020204030204" pitchFamily="34" charset="0"/>
                <a:cs typeface="Calibri" panose="020F0502020204030204" pitchFamily="34" charset="0"/>
              </a:rPr>
              <a:t>Depending on i</a:t>
            </a:r>
            <a:r>
              <a:rPr lang="en-US" sz="2200" b="0" i="0" baseline="-25000" dirty="0">
                <a:solidFill>
                  <a:srgbClr val="222222"/>
                </a:solidFill>
                <a:effectLst/>
                <a:latin typeface="Calibri" panose="020F0502020204030204" pitchFamily="34" charset="0"/>
                <a:cs typeface="Calibri" panose="020F0502020204030204" pitchFamily="34" charset="0"/>
              </a:rPr>
              <a:t>1</a:t>
            </a:r>
            <a:r>
              <a:rPr lang="en-US" sz="2200" b="0" i="0" dirty="0">
                <a:solidFill>
                  <a:srgbClr val="222222"/>
                </a:solidFill>
                <a:effectLst/>
                <a:latin typeface="Calibri" panose="020F0502020204030204" pitchFamily="34" charset="0"/>
                <a:cs typeface="Calibri" panose="020F0502020204030204" pitchFamily="34" charset="0"/>
              </a:rPr>
              <a:t> and i</a:t>
            </a:r>
            <a:r>
              <a:rPr lang="en-US" sz="2200" b="0" i="0" baseline="-25000" dirty="0">
                <a:solidFill>
                  <a:srgbClr val="222222"/>
                </a:solidFill>
                <a:effectLst/>
                <a:latin typeface="Calibri" panose="020F0502020204030204" pitchFamily="34" charset="0"/>
                <a:cs typeface="Calibri" panose="020F0502020204030204" pitchFamily="34" charset="0"/>
              </a:rPr>
              <a:t>2</a:t>
            </a:r>
            <a:r>
              <a:rPr lang="en-US" sz="2200" b="0" i="0" dirty="0">
                <a:solidFill>
                  <a:srgbClr val="222222"/>
                </a:solidFill>
                <a:effectLst/>
                <a:latin typeface="Calibri" panose="020F0502020204030204" pitchFamily="34" charset="0"/>
                <a:cs typeface="Calibri" panose="020F0502020204030204" pitchFamily="34" charset="0"/>
              </a:rPr>
              <a:t>has to output the value 1 if the following holds:</a:t>
            </a:r>
            <a:endParaRPr lang="en-IN" sz="2200" dirty="0">
              <a:latin typeface="Calibri" panose="020F0502020204030204" pitchFamily="34" charset="0"/>
              <a:cs typeface="Calibri" panose="020F0502020204030204" pitchFamily="34" charset="0"/>
            </a:endParaRPr>
          </a:p>
          <a:p>
            <a:endParaRPr lang="en-US" b="0" i="0" dirty="0">
              <a:solidFill>
                <a:srgbClr val="222222"/>
              </a:solidFill>
              <a:effectLst/>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FF5CFF5B-6A5C-43F2-B9A3-58E55354699E}"/>
              </a:ext>
            </a:extLst>
          </p:cNvPr>
          <p:cNvPicPr>
            <a:picLocks noChangeAspect="1"/>
          </p:cNvPicPr>
          <p:nvPr/>
        </p:nvPicPr>
        <p:blipFill>
          <a:blip r:embed="rId2"/>
          <a:stretch>
            <a:fillRect/>
          </a:stretch>
        </p:blipFill>
        <p:spPr>
          <a:xfrm>
            <a:off x="2362200" y="2514600"/>
            <a:ext cx="3733800" cy="1905000"/>
          </a:xfrm>
          <a:prstGeom prst="rect">
            <a:avLst/>
          </a:prstGeom>
        </p:spPr>
      </p:pic>
    </p:spTree>
    <p:extLst>
      <p:ext uri="{BB962C8B-B14F-4D97-AF65-F5344CB8AC3E}">
        <p14:creationId xmlns:p14="http://schemas.microsoft.com/office/powerpoint/2010/main" val="1734333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A11AB-10EB-47E0-90B1-59C7452E6FDB}"/>
              </a:ext>
            </a:extLst>
          </p:cNvPr>
          <p:cNvSpPr>
            <a:spLocks noGrp="1"/>
          </p:cNvSpPr>
          <p:nvPr>
            <p:ph sz="quarter" idx="1"/>
          </p:nvPr>
        </p:nvSpPr>
        <p:spPr>
          <a:xfrm>
            <a:off x="304800" y="304800"/>
            <a:ext cx="8610600" cy="6324600"/>
          </a:xfrm>
        </p:spPr>
        <p:txBody>
          <a:bodyPr/>
          <a:lstStyle/>
          <a:p>
            <a:pPr marL="0" indent="0">
              <a:buNone/>
            </a:pPr>
            <a:endParaRPr lang="en-IN" dirty="0"/>
          </a:p>
        </p:txBody>
      </p:sp>
      <p:pic>
        <p:nvPicPr>
          <p:cNvPr id="7" name="Picture 6">
            <a:extLst>
              <a:ext uri="{FF2B5EF4-FFF2-40B4-BE49-F238E27FC236}">
                <a16:creationId xmlns:a16="http://schemas.microsoft.com/office/drawing/2014/main" id="{F8E12DBB-53E7-45F7-A8BF-DA15965AE959}"/>
              </a:ext>
            </a:extLst>
          </p:cNvPr>
          <p:cNvPicPr>
            <a:picLocks noChangeAspect="1"/>
          </p:cNvPicPr>
          <p:nvPr/>
        </p:nvPicPr>
        <p:blipFill>
          <a:blip r:embed="rId2"/>
          <a:stretch>
            <a:fillRect/>
          </a:stretch>
        </p:blipFill>
        <p:spPr>
          <a:xfrm>
            <a:off x="5410200" y="609600"/>
            <a:ext cx="3686556" cy="2590800"/>
          </a:xfrm>
          <a:prstGeom prst="rect">
            <a:avLst/>
          </a:prstGeom>
        </p:spPr>
      </p:pic>
      <p:pic>
        <p:nvPicPr>
          <p:cNvPr id="11" name="Picture 10">
            <a:extLst>
              <a:ext uri="{FF2B5EF4-FFF2-40B4-BE49-F238E27FC236}">
                <a16:creationId xmlns:a16="http://schemas.microsoft.com/office/drawing/2014/main" id="{C68D73F3-FAC5-41E9-AC55-79689DEEB2BE}"/>
              </a:ext>
            </a:extLst>
          </p:cNvPr>
          <p:cNvPicPr>
            <a:picLocks noChangeAspect="1"/>
          </p:cNvPicPr>
          <p:nvPr/>
        </p:nvPicPr>
        <p:blipFill>
          <a:blip r:embed="rId3"/>
          <a:stretch>
            <a:fillRect/>
          </a:stretch>
        </p:blipFill>
        <p:spPr>
          <a:xfrm>
            <a:off x="918430" y="605476"/>
            <a:ext cx="4267200" cy="946094"/>
          </a:xfrm>
          <a:prstGeom prst="rect">
            <a:avLst/>
          </a:prstGeom>
        </p:spPr>
      </p:pic>
      <p:pic>
        <p:nvPicPr>
          <p:cNvPr id="13" name="Picture 12">
            <a:extLst>
              <a:ext uri="{FF2B5EF4-FFF2-40B4-BE49-F238E27FC236}">
                <a16:creationId xmlns:a16="http://schemas.microsoft.com/office/drawing/2014/main" id="{84D9A451-26CD-47C5-9345-50E28BE56F5E}"/>
              </a:ext>
            </a:extLst>
          </p:cNvPr>
          <p:cNvPicPr>
            <a:picLocks noChangeAspect="1"/>
          </p:cNvPicPr>
          <p:nvPr/>
        </p:nvPicPr>
        <p:blipFill>
          <a:blip r:embed="rId4"/>
          <a:stretch>
            <a:fillRect/>
          </a:stretch>
        </p:blipFill>
        <p:spPr>
          <a:xfrm>
            <a:off x="705292" y="1566202"/>
            <a:ext cx="4918046" cy="1259250"/>
          </a:xfrm>
          <a:prstGeom prst="rect">
            <a:avLst/>
          </a:prstGeom>
        </p:spPr>
      </p:pic>
      <p:pic>
        <p:nvPicPr>
          <p:cNvPr id="15" name="Picture 14">
            <a:extLst>
              <a:ext uri="{FF2B5EF4-FFF2-40B4-BE49-F238E27FC236}">
                <a16:creationId xmlns:a16="http://schemas.microsoft.com/office/drawing/2014/main" id="{5C578BDD-F6F1-4737-BF7E-60FF09690D86}"/>
              </a:ext>
            </a:extLst>
          </p:cNvPr>
          <p:cNvPicPr>
            <a:picLocks noChangeAspect="1"/>
          </p:cNvPicPr>
          <p:nvPr/>
        </p:nvPicPr>
        <p:blipFill>
          <a:blip r:embed="rId5"/>
          <a:stretch>
            <a:fillRect/>
          </a:stretch>
        </p:blipFill>
        <p:spPr>
          <a:xfrm>
            <a:off x="918430" y="5486400"/>
            <a:ext cx="5788138" cy="983472"/>
          </a:xfrm>
          <a:prstGeom prst="rect">
            <a:avLst/>
          </a:prstGeom>
        </p:spPr>
      </p:pic>
      <p:pic>
        <p:nvPicPr>
          <p:cNvPr id="17" name="Picture 16">
            <a:extLst>
              <a:ext uri="{FF2B5EF4-FFF2-40B4-BE49-F238E27FC236}">
                <a16:creationId xmlns:a16="http://schemas.microsoft.com/office/drawing/2014/main" id="{12A02080-73C4-4C1F-8100-E14BE2253FFA}"/>
              </a:ext>
            </a:extLst>
          </p:cNvPr>
          <p:cNvPicPr>
            <a:picLocks noChangeAspect="1"/>
          </p:cNvPicPr>
          <p:nvPr/>
        </p:nvPicPr>
        <p:blipFill>
          <a:blip r:embed="rId6"/>
          <a:stretch>
            <a:fillRect/>
          </a:stretch>
        </p:blipFill>
        <p:spPr>
          <a:xfrm>
            <a:off x="947738" y="2750671"/>
            <a:ext cx="4237892" cy="1031383"/>
          </a:xfrm>
          <a:prstGeom prst="rect">
            <a:avLst/>
          </a:prstGeom>
        </p:spPr>
      </p:pic>
      <p:pic>
        <p:nvPicPr>
          <p:cNvPr id="19" name="Picture 18">
            <a:extLst>
              <a:ext uri="{FF2B5EF4-FFF2-40B4-BE49-F238E27FC236}">
                <a16:creationId xmlns:a16="http://schemas.microsoft.com/office/drawing/2014/main" id="{595A7A66-563E-46F2-88FF-255F8CDBAA43}"/>
              </a:ext>
            </a:extLst>
          </p:cNvPr>
          <p:cNvPicPr>
            <a:picLocks noChangeAspect="1"/>
          </p:cNvPicPr>
          <p:nvPr/>
        </p:nvPicPr>
        <p:blipFill>
          <a:blip r:embed="rId7"/>
          <a:stretch>
            <a:fillRect/>
          </a:stretch>
        </p:blipFill>
        <p:spPr>
          <a:xfrm>
            <a:off x="1371600" y="3918154"/>
            <a:ext cx="3238500" cy="1419225"/>
          </a:xfrm>
          <a:prstGeom prst="rect">
            <a:avLst/>
          </a:prstGeom>
        </p:spPr>
      </p:pic>
    </p:spTree>
    <p:extLst>
      <p:ext uri="{BB962C8B-B14F-4D97-AF65-F5344CB8AC3E}">
        <p14:creationId xmlns:p14="http://schemas.microsoft.com/office/powerpoint/2010/main" val="3988275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perplane Definition | DeepAI">
            <a:extLst>
              <a:ext uri="{FF2B5EF4-FFF2-40B4-BE49-F238E27FC236}">
                <a16:creationId xmlns:a16="http://schemas.microsoft.com/office/drawing/2014/main" id="{1DAC6DED-276C-49AA-886B-B6BAD8FA684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8610600" cy="525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015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A11AB-10EB-47E0-90B1-59C7452E6FDB}"/>
              </a:ext>
            </a:extLst>
          </p:cNvPr>
          <p:cNvSpPr>
            <a:spLocks noGrp="1"/>
          </p:cNvSpPr>
          <p:nvPr>
            <p:ph sz="quarter" idx="1"/>
          </p:nvPr>
        </p:nvSpPr>
        <p:spPr>
          <a:xfrm>
            <a:off x="304800" y="304800"/>
            <a:ext cx="8610600" cy="6324600"/>
          </a:xfrm>
        </p:spPr>
        <p:txBody>
          <a:bodyPr>
            <a:normAutofit/>
          </a:bodyPr>
          <a:lstStyle/>
          <a:p>
            <a:pPr algn="l">
              <a:lnSpc>
                <a:spcPct val="110000"/>
              </a:lnSpc>
            </a:pPr>
            <a:r>
              <a:rPr lang="en-US" sz="2200" dirty="0">
                <a:effectLst/>
                <a:latin typeface="Calibri" panose="020F0502020204030204" pitchFamily="34" charset="0"/>
                <a:cs typeface="Calibri" panose="020F0502020204030204" pitchFamily="34" charset="0"/>
              </a:rPr>
              <a:t>With a constant threshold value Ɵ</a:t>
            </a:r>
            <a:r>
              <a:rPr lang="en-US" sz="2200" baseline="-25000" dirty="0">
                <a:effectLst/>
                <a:latin typeface="Calibri" panose="020F0502020204030204" pitchFamily="34" charset="0"/>
                <a:cs typeface="Calibri" panose="020F0502020204030204" pitchFamily="34" charset="0"/>
              </a:rPr>
              <a:t>Ω</a:t>
            </a:r>
            <a:r>
              <a:rPr lang="en-US" sz="2200" dirty="0">
                <a:effectLst/>
                <a:latin typeface="Calibri" panose="020F0502020204030204" pitchFamily="34" charset="0"/>
                <a:cs typeface="Calibri" panose="020F0502020204030204" pitchFamily="34" charset="0"/>
              </a:rPr>
              <a:t>, the right part of in equation is a straight line through a coordinate system defined by the possible outputs o</a:t>
            </a:r>
            <a:r>
              <a:rPr lang="en-US" sz="2200" baseline="-25000" dirty="0">
                <a:effectLst/>
                <a:latin typeface="Calibri" panose="020F0502020204030204" pitchFamily="34" charset="0"/>
                <a:cs typeface="Calibri" panose="020F0502020204030204" pitchFamily="34" charset="0"/>
              </a:rPr>
              <a:t>i1</a:t>
            </a:r>
            <a:r>
              <a:rPr lang="en-US" sz="2200" dirty="0">
                <a:effectLst/>
                <a:latin typeface="Calibri" panose="020F0502020204030204" pitchFamily="34" charset="0"/>
                <a:cs typeface="Calibri" panose="020F0502020204030204" pitchFamily="34" charset="0"/>
              </a:rPr>
              <a:t> und o</a:t>
            </a:r>
            <a:r>
              <a:rPr lang="en-US" sz="2200" baseline="-25000" dirty="0">
                <a:effectLst/>
                <a:latin typeface="Calibri" panose="020F0502020204030204" pitchFamily="34" charset="0"/>
                <a:cs typeface="Calibri" panose="020F0502020204030204" pitchFamily="34" charset="0"/>
              </a:rPr>
              <a:t>i2 </a:t>
            </a:r>
            <a:r>
              <a:rPr lang="en-US" sz="2200" dirty="0">
                <a:effectLst/>
                <a:latin typeface="Calibri" panose="020F0502020204030204" pitchFamily="34" charset="0"/>
                <a:cs typeface="Calibri" panose="020F0502020204030204" pitchFamily="34" charset="0"/>
              </a:rPr>
              <a:t>of the input neurons i</a:t>
            </a:r>
            <a:r>
              <a:rPr lang="en-US" sz="2200" baseline="-25000" dirty="0">
                <a:effectLst/>
                <a:latin typeface="Calibri" panose="020F0502020204030204" pitchFamily="34" charset="0"/>
                <a:cs typeface="Calibri" panose="020F0502020204030204" pitchFamily="34" charset="0"/>
              </a:rPr>
              <a:t>1</a:t>
            </a:r>
            <a:r>
              <a:rPr lang="en-US" sz="2200" dirty="0">
                <a:effectLst/>
                <a:latin typeface="Calibri" panose="020F0502020204030204" pitchFamily="34" charset="0"/>
                <a:cs typeface="Calibri" panose="020F0502020204030204" pitchFamily="34" charset="0"/>
              </a:rPr>
              <a:t> and i</a:t>
            </a:r>
            <a:r>
              <a:rPr lang="en-US" sz="2200" baseline="-25000" dirty="0">
                <a:effectLst/>
                <a:latin typeface="Calibri" panose="020F0502020204030204" pitchFamily="34" charset="0"/>
                <a:cs typeface="Calibri" panose="020F0502020204030204" pitchFamily="34" charset="0"/>
              </a:rPr>
              <a:t>2</a:t>
            </a:r>
          </a:p>
          <a:p>
            <a:pPr algn="l">
              <a:lnSpc>
                <a:spcPct val="110000"/>
              </a:lnSpc>
            </a:pPr>
            <a:r>
              <a:rPr lang="en-US" sz="2200" dirty="0">
                <a:effectLst/>
                <a:latin typeface="Calibri" panose="020F0502020204030204" pitchFamily="34" charset="0"/>
                <a:cs typeface="Calibri" panose="020F0502020204030204" pitchFamily="34" charset="0"/>
              </a:rPr>
              <a:t>For a positive w</a:t>
            </a:r>
            <a:r>
              <a:rPr lang="en-US" sz="2200" baseline="-25000" dirty="0">
                <a:effectLst/>
                <a:latin typeface="Calibri" panose="020F0502020204030204" pitchFamily="34" charset="0"/>
                <a:cs typeface="Calibri" panose="020F0502020204030204" pitchFamily="34" charset="0"/>
              </a:rPr>
              <a:t>i2</a:t>
            </a:r>
            <a:r>
              <a:rPr lang="en-US" sz="2200" dirty="0">
                <a:effectLst/>
                <a:latin typeface="Calibri" panose="020F0502020204030204" pitchFamily="34" charset="0"/>
                <a:cs typeface="Calibri" panose="020F0502020204030204" pitchFamily="34" charset="0"/>
              </a:rPr>
              <a:t>,Ω the output neuron fires for input combinations lying above the generated straight line. </a:t>
            </a:r>
          </a:p>
          <a:p>
            <a:pPr algn="l">
              <a:lnSpc>
                <a:spcPct val="110000"/>
              </a:lnSpc>
            </a:pPr>
            <a:r>
              <a:rPr lang="en-US" sz="2200" dirty="0">
                <a:effectLst/>
                <a:latin typeface="Calibri" panose="020F0502020204030204" pitchFamily="34" charset="0"/>
                <a:cs typeface="Calibri" panose="020F0502020204030204" pitchFamily="34" charset="0"/>
              </a:rPr>
              <a:t>For a negative w</a:t>
            </a:r>
            <a:r>
              <a:rPr lang="en-US" sz="2200" baseline="-25000" dirty="0">
                <a:effectLst/>
                <a:latin typeface="Calibri" panose="020F0502020204030204" pitchFamily="34" charset="0"/>
                <a:cs typeface="Calibri" panose="020F0502020204030204" pitchFamily="34" charset="0"/>
              </a:rPr>
              <a:t>i2</a:t>
            </a:r>
            <a:r>
              <a:rPr lang="en-US" sz="2200" dirty="0">
                <a:effectLst/>
                <a:latin typeface="Calibri" panose="020F0502020204030204" pitchFamily="34" charset="0"/>
                <a:cs typeface="Calibri" panose="020F0502020204030204" pitchFamily="34" charset="0"/>
              </a:rPr>
              <a:t>,Ω it would fire for all input combinations lying below the straight line. </a:t>
            </a:r>
          </a:p>
          <a:p>
            <a:pPr algn="just">
              <a:lnSpc>
                <a:spcPct val="110000"/>
              </a:lnSpc>
            </a:pPr>
            <a:r>
              <a:rPr lang="en-US" sz="2200" strike="noStrike" baseline="0" dirty="0">
                <a:latin typeface="Calibri" panose="020F0502020204030204" pitchFamily="34" charset="0"/>
                <a:cs typeface="Calibri" panose="020F0502020204030204" pitchFamily="34" charset="0"/>
              </a:rPr>
              <a:t>A SLP is only capable of </a:t>
            </a:r>
            <a:r>
              <a:rPr lang="en-IN" sz="2200" strike="noStrike" baseline="0" dirty="0">
                <a:latin typeface="Calibri" panose="020F0502020204030204" pitchFamily="34" charset="0"/>
                <a:cs typeface="Calibri" panose="020F0502020204030204" pitchFamily="34" charset="0"/>
              </a:rPr>
              <a:t>representing linearly separable data.</a:t>
            </a:r>
            <a:endParaRPr lang="en-US" sz="2200" strike="noStrike" baseline="0" dirty="0">
              <a:latin typeface="Calibri" panose="020F0502020204030204" pitchFamily="34" charset="0"/>
              <a:cs typeface="Calibri" panose="020F0502020204030204" pitchFamily="34" charset="0"/>
            </a:endParaRPr>
          </a:p>
          <a:p>
            <a:pPr algn="just">
              <a:lnSpc>
                <a:spcPct val="110000"/>
              </a:lnSpc>
            </a:pPr>
            <a:r>
              <a:rPr lang="en-US" sz="2200" strike="noStrike" baseline="0" dirty="0">
                <a:latin typeface="Calibri" panose="020F0502020204030204" pitchFamily="34" charset="0"/>
                <a:cs typeface="Calibri" panose="020F0502020204030204" pitchFamily="34" charset="0"/>
              </a:rPr>
              <a:t>Only sets that can be separated by a hyperplane, i.e. which are linearly separable, can be classified </a:t>
            </a:r>
            <a:r>
              <a:rPr lang="en-IN" sz="2200" strike="noStrike" baseline="0" dirty="0">
                <a:latin typeface="Calibri" panose="020F0502020204030204" pitchFamily="34" charset="0"/>
                <a:cs typeface="Calibri" panose="020F0502020204030204" pitchFamily="34" charset="0"/>
              </a:rPr>
              <a:t>by an SLP.</a:t>
            </a:r>
            <a:endParaRPr lang="en-US" sz="2200" dirty="0">
              <a:effectLst/>
              <a:latin typeface="Calibri" panose="020F0502020204030204" pitchFamily="34" charset="0"/>
              <a:cs typeface="Calibri" panose="020F0502020204030204" pitchFamily="34" charset="0"/>
            </a:endParaRPr>
          </a:p>
          <a:p>
            <a:pPr algn="just">
              <a:lnSpc>
                <a:spcPct val="110000"/>
              </a:lnSpc>
            </a:pPr>
            <a:r>
              <a:rPr lang="en-US" sz="2200" dirty="0">
                <a:effectLst/>
                <a:latin typeface="Calibri" panose="020F0502020204030204" pitchFamily="34" charset="0"/>
                <a:cs typeface="Calibri" panose="020F0502020204030204" pitchFamily="34" charset="0"/>
              </a:rPr>
              <a:t>Thus, for more difficult tasks with more inputs we need something more powerful than SLP. </a:t>
            </a:r>
          </a:p>
          <a:p>
            <a:pPr algn="just">
              <a:lnSpc>
                <a:spcPct val="110000"/>
              </a:lnSpc>
            </a:pPr>
            <a:r>
              <a:rPr lang="en-US" sz="2200" dirty="0">
                <a:effectLst/>
                <a:latin typeface="Calibri" panose="020F0502020204030204" pitchFamily="34" charset="0"/>
                <a:cs typeface="Calibri" panose="020F0502020204030204" pitchFamily="34" charset="0"/>
              </a:rPr>
              <a:t>The XOR problem itself is one of these tasks, since a perceptron that is supposed to represent the XOR function already needs a hidden layer.</a:t>
            </a:r>
          </a:p>
          <a:p>
            <a:pPr marL="0" indent="0">
              <a:lnSpc>
                <a:spcPct val="110000"/>
              </a:lnSpc>
              <a:buNone/>
            </a:pPr>
            <a:br>
              <a:rPr lang="en-US" sz="1200" dirty="0"/>
            </a:br>
            <a:endParaRPr lang="en-US" sz="1800" strike="noStrike" baseline="0" dirty="0">
              <a:latin typeface="LMSans10-Bold"/>
            </a:endParaRPr>
          </a:p>
          <a:p>
            <a:pPr algn="l">
              <a:lnSpc>
                <a:spcPct val="110000"/>
              </a:lnSpc>
            </a:pPr>
            <a:endParaRPr lang="en-IN" sz="1800" strike="noStrike" baseline="0" dirty="0">
              <a:latin typeface="LMRoman10-Regular"/>
            </a:endParaRPr>
          </a:p>
        </p:txBody>
      </p:sp>
    </p:spTree>
    <p:extLst>
      <p:ext uri="{BB962C8B-B14F-4D97-AF65-F5344CB8AC3E}">
        <p14:creationId xmlns:p14="http://schemas.microsoft.com/office/powerpoint/2010/main" val="4091458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B4BB77-B6CC-46D3-B226-EC14F9FAB374}"/>
              </a:ext>
            </a:extLst>
          </p:cNvPr>
          <p:cNvPicPr>
            <a:picLocks noGrp="1" noChangeAspect="1"/>
          </p:cNvPicPr>
          <p:nvPr>
            <p:ph sz="quarter" idx="1"/>
          </p:nvPr>
        </p:nvPicPr>
        <p:blipFill>
          <a:blip r:embed="rId2"/>
          <a:stretch>
            <a:fillRect/>
          </a:stretch>
        </p:blipFill>
        <p:spPr>
          <a:xfrm>
            <a:off x="533400" y="381000"/>
            <a:ext cx="3362325" cy="2819400"/>
          </a:xfrm>
        </p:spPr>
      </p:pic>
      <p:pic>
        <p:nvPicPr>
          <p:cNvPr id="6" name="Picture 5">
            <a:extLst>
              <a:ext uri="{FF2B5EF4-FFF2-40B4-BE49-F238E27FC236}">
                <a16:creationId xmlns:a16="http://schemas.microsoft.com/office/drawing/2014/main" id="{638709D8-716D-4BC8-BF75-AECE25A57E5C}"/>
              </a:ext>
            </a:extLst>
          </p:cNvPr>
          <p:cNvPicPr>
            <a:picLocks noChangeAspect="1"/>
          </p:cNvPicPr>
          <p:nvPr/>
        </p:nvPicPr>
        <p:blipFill>
          <a:blip r:embed="rId3"/>
          <a:stretch>
            <a:fillRect/>
          </a:stretch>
        </p:blipFill>
        <p:spPr>
          <a:xfrm>
            <a:off x="4574345" y="533400"/>
            <a:ext cx="3409950" cy="2514600"/>
          </a:xfrm>
          <a:prstGeom prst="rect">
            <a:avLst/>
          </a:prstGeom>
        </p:spPr>
      </p:pic>
      <p:pic>
        <p:nvPicPr>
          <p:cNvPr id="8" name="Picture 7">
            <a:extLst>
              <a:ext uri="{FF2B5EF4-FFF2-40B4-BE49-F238E27FC236}">
                <a16:creationId xmlns:a16="http://schemas.microsoft.com/office/drawing/2014/main" id="{CC393426-55C6-4FCA-B56D-FFC3D76FA541}"/>
              </a:ext>
            </a:extLst>
          </p:cNvPr>
          <p:cNvPicPr>
            <a:picLocks noChangeAspect="1"/>
          </p:cNvPicPr>
          <p:nvPr/>
        </p:nvPicPr>
        <p:blipFill>
          <a:blip r:embed="rId4"/>
          <a:stretch>
            <a:fillRect/>
          </a:stretch>
        </p:blipFill>
        <p:spPr>
          <a:xfrm>
            <a:off x="2438400" y="3200400"/>
            <a:ext cx="3457575" cy="3276599"/>
          </a:xfrm>
          <a:prstGeom prst="rect">
            <a:avLst/>
          </a:prstGeom>
        </p:spPr>
      </p:pic>
    </p:spTree>
    <p:extLst>
      <p:ext uri="{BB962C8B-B14F-4D97-AF65-F5344CB8AC3E}">
        <p14:creationId xmlns:p14="http://schemas.microsoft.com/office/powerpoint/2010/main" val="3116145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8E7B37-AFA6-46D9-9525-E81346768E5E}"/>
              </a:ext>
            </a:extLst>
          </p:cNvPr>
          <p:cNvPicPr>
            <a:picLocks noGrp="1" noChangeAspect="1"/>
          </p:cNvPicPr>
          <p:nvPr>
            <p:ph sz="quarter" idx="1"/>
          </p:nvPr>
        </p:nvPicPr>
        <p:blipFill>
          <a:blip r:embed="rId2"/>
          <a:stretch>
            <a:fillRect/>
          </a:stretch>
        </p:blipFill>
        <p:spPr>
          <a:xfrm>
            <a:off x="128285" y="381000"/>
            <a:ext cx="8947234" cy="6096000"/>
          </a:xfrm>
        </p:spPr>
      </p:pic>
    </p:spTree>
    <p:extLst>
      <p:ext uri="{BB962C8B-B14F-4D97-AF65-F5344CB8AC3E}">
        <p14:creationId xmlns:p14="http://schemas.microsoft.com/office/powerpoint/2010/main" val="96898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66495-F0C0-43E2-9B69-E69963240060}"/>
              </a:ext>
            </a:extLst>
          </p:cNvPr>
          <p:cNvSpPr>
            <a:spLocks noGrp="1"/>
          </p:cNvSpPr>
          <p:nvPr>
            <p:ph sz="quarter" idx="1"/>
          </p:nvPr>
        </p:nvSpPr>
        <p:spPr>
          <a:xfrm>
            <a:off x="381000" y="304800"/>
            <a:ext cx="8382000" cy="6172200"/>
          </a:xfrm>
        </p:spPr>
        <p:txBody>
          <a:bodyPr/>
          <a:lstStyle/>
          <a:p>
            <a:pPr marL="0" lvl="0" indent="0">
              <a:spcBef>
                <a:spcPts val="200"/>
              </a:spcBef>
              <a:buSzPts val="1000"/>
              <a:buNone/>
              <a:tabLst>
                <a:tab pos="457200" algn="l"/>
              </a:tabLst>
            </a:pPr>
            <a:r>
              <a:rPr lang="en-IN" sz="2200" b="1" dirty="0">
                <a:effectLst/>
                <a:latin typeface="Calibri" panose="020F0502020204030204" pitchFamily="34" charset="0"/>
                <a:ea typeface="Times New Roman" panose="02020603050405020304" pitchFamily="18" charset="0"/>
                <a:cs typeface="Calibri" panose="020F0502020204030204" pitchFamily="34" charset="0"/>
              </a:rPr>
              <a:t>Training Data Set:</a:t>
            </a:r>
          </a:p>
          <a:p>
            <a:pPr lvl="1">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A set of </a:t>
            </a:r>
            <a:r>
              <a:rPr lang="en-IN" sz="2200" dirty="0">
                <a:latin typeface="Calibri" panose="020F0502020204030204" pitchFamily="34" charset="0"/>
                <a:ea typeface="Calibri" panose="020F0502020204030204" pitchFamily="34" charset="0"/>
                <a:cs typeface="Calibri" panose="020F0502020204030204" pitchFamily="34" charset="0"/>
              </a:rPr>
              <a:t>data</a:t>
            </a:r>
            <a:r>
              <a:rPr lang="en-IN" sz="2200" dirty="0">
                <a:effectLst/>
                <a:latin typeface="Calibri" panose="020F0502020204030204" pitchFamily="34" charset="0"/>
                <a:ea typeface="Calibri" panose="020F0502020204030204" pitchFamily="34" charset="0"/>
                <a:cs typeface="Calibri" panose="020F0502020204030204" pitchFamily="34" charset="0"/>
              </a:rPr>
              <a:t> used for learning is to fit the parameters [i.e., </a:t>
            </a:r>
            <a:r>
              <a:rPr lang="en-IN" sz="2200" b="1" dirty="0">
                <a:effectLst/>
                <a:latin typeface="Calibri" panose="020F0502020204030204" pitchFamily="34" charset="0"/>
                <a:ea typeface="Calibri" panose="020F0502020204030204" pitchFamily="34" charset="0"/>
                <a:cs typeface="Calibri" panose="020F0502020204030204" pitchFamily="34" charset="0"/>
              </a:rPr>
              <a:t>weights</a:t>
            </a:r>
            <a:r>
              <a:rPr lang="en-IN" sz="2200" dirty="0">
                <a:effectLst/>
                <a:latin typeface="Calibri" panose="020F0502020204030204" pitchFamily="34" charset="0"/>
                <a:ea typeface="Calibri" panose="020F0502020204030204" pitchFamily="34" charset="0"/>
                <a:cs typeface="Calibri" panose="020F0502020204030204" pitchFamily="34" charset="0"/>
              </a:rPr>
              <a:t>] of the network. </a:t>
            </a:r>
          </a:p>
          <a:p>
            <a:pPr lvl="1">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One approach comprises one full training cycle on the training set.</a:t>
            </a:r>
          </a:p>
          <a:p>
            <a:pPr marL="0" lvl="0" indent="0">
              <a:spcBef>
                <a:spcPts val="200"/>
              </a:spcBef>
              <a:buSzPts val="1000"/>
              <a:buNone/>
              <a:tabLst>
                <a:tab pos="457200" algn="l"/>
              </a:tabLst>
            </a:pPr>
            <a:r>
              <a:rPr lang="en-IN" sz="2200" b="1" dirty="0">
                <a:effectLst/>
                <a:latin typeface="Calibri" panose="020F0502020204030204" pitchFamily="34" charset="0"/>
                <a:ea typeface="Times New Roman" panose="02020603050405020304" pitchFamily="18" charset="0"/>
                <a:cs typeface="Calibri" panose="020F0502020204030204" pitchFamily="34" charset="0"/>
              </a:rPr>
              <a:t>Validation Set Approach:</a:t>
            </a:r>
          </a:p>
          <a:p>
            <a:pPr lvl="1">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A set of data used to tune the parameters [i.e., </a:t>
            </a:r>
            <a:r>
              <a:rPr lang="en-IN" sz="2200" b="1" dirty="0">
                <a:effectLst/>
                <a:latin typeface="Calibri" panose="020F0502020204030204" pitchFamily="34" charset="0"/>
                <a:ea typeface="Calibri" panose="020F0502020204030204" pitchFamily="34" charset="0"/>
                <a:cs typeface="Calibri" panose="020F0502020204030204" pitchFamily="34" charset="0"/>
              </a:rPr>
              <a:t>architecture</a:t>
            </a:r>
            <a:r>
              <a:rPr lang="en-IN" sz="2200" dirty="0">
                <a:effectLst/>
                <a:latin typeface="Calibri" panose="020F0502020204030204" pitchFamily="34" charset="0"/>
                <a:ea typeface="Calibri" panose="020F0502020204030204" pitchFamily="34" charset="0"/>
                <a:cs typeface="Calibri" panose="020F0502020204030204" pitchFamily="34" charset="0"/>
              </a:rPr>
              <a:t>] of the network.</a:t>
            </a:r>
          </a:p>
          <a:p>
            <a:pPr lvl="1">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For example, to choose the number of hidden units in a Neural Network.</a:t>
            </a:r>
          </a:p>
          <a:p>
            <a:pPr marL="0" lvl="0" indent="0">
              <a:spcBef>
                <a:spcPts val="200"/>
              </a:spcBef>
              <a:buSzPts val="1000"/>
              <a:buNone/>
              <a:tabLst>
                <a:tab pos="457200" algn="l"/>
              </a:tabLst>
            </a:pPr>
            <a:r>
              <a:rPr lang="en-IN" sz="2200" b="1" dirty="0">
                <a:effectLst/>
                <a:latin typeface="Calibri" panose="020F0502020204030204" pitchFamily="34" charset="0"/>
                <a:ea typeface="Times New Roman" panose="02020603050405020304" pitchFamily="18" charset="0"/>
                <a:cs typeface="Calibri" panose="020F0502020204030204" pitchFamily="34" charset="0"/>
              </a:rPr>
              <a:t>Making Test Set:</a:t>
            </a:r>
          </a:p>
          <a:p>
            <a:pPr lvl="1" algn="just">
              <a:spcBef>
                <a:spcPts val="300"/>
              </a:spcBef>
              <a:spcAft>
                <a:spcPts val="800"/>
              </a:spcAft>
            </a:pPr>
            <a:r>
              <a:rPr lang="en-IN" sz="2200" dirty="0">
                <a:effectLst/>
                <a:latin typeface="Calibri" panose="020F0502020204030204" pitchFamily="34" charset="0"/>
                <a:ea typeface="Calibri" panose="020F0502020204030204" pitchFamily="34" charset="0"/>
                <a:cs typeface="Calibri" panose="020F0502020204030204" pitchFamily="34" charset="0"/>
              </a:rPr>
              <a:t>A set of data is used only to assess the performance [</a:t>
            </a:r>
            <a:r>
              <a:rPr lang="en-IN" sz="2200" b="1" dirty="0">
                <a:effectLst/>
                <a:latin typeface="Calibri" panose="020F0502020204030204" pitchFamily="34" charset="0"/>
                <a:ea typeface="Calibri" panose="020F0502020204030204" pitchFamily="34" charset="0"/>
                <a:cs typeface="Calibri" panose="020F0502020204030204" pitchFamily="34" charset="0"/>
              </a:rPr>
              <a:t>generalization</a:t>
            </a:r>
            <a:r>
              <a:rPr lang="en-IN" sz="2200" dirty="0">
                <a:effectLst/>
                <a:latin typeface="Calibri" panose="020F0502020204030204" pitchFamily="34" charset="0"/>
                <a:ea typeface="Calibri" panose="020F0502020204030204" pitchFamily="34" charset="0"/>
                <a:cs typeface="Calibri" panose="020F0502020204030204" pitchFamily="34" charset="0"/>
              </a:rPr>
              <a:t>] of a fully specified network or apply successfully to predict output whose input is known. </a:t>
            </a:r>
          </a:p>
          <a:p>
            <a:endParaRPr lang="en-IN" dirty="0"/>
          </a:p>
        </p:txBody>
      </p:sp>
    </p:spTree>
    <p:extLst>
      <p:ext uri="{BB962C8B-B14F-4D97-AF65-F5344CB8AC3E}">
        <p14:creationId xmlns:p14="http://schemas.microsoft.com/office/powerpoint/2010/main" val="37512424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D3C64F-DE55-4EA8-B38C-821F06B44A7F}"/>
              </a:ext>
            </a:extLst>
          </p:cNvPr>
          <p:cNvSpPr>
            <a:spLocks noGrp="1"/>
          </p:cNvSpPr>
          <p:nvPr>
            <p:ph sz="quarter" idx="1"/>
          </p:nvPr>
        </p:nvSpPr>
        <p:spPr/>
        <p:txBody>
          <a:bodyPr/>
          <a:lstStyle/>
          <a:p>
            <a:endParaRPr lang="en-IN"/>
          </a:p>
        </p:txBody>
      </p:sp>
      <p:pic>
        <p:nvPicPr>
          <p:cNvPr id="8" name="Picture 7">
            <a:extLst>
              <a:ext uri="{FF2B5EF4-FFF2-40B4-BE49-F238E27FC236}">
                <a16:creationId xmlns:a16="http://schemas.microsoft.com/office/drawing/2014/main" id="{799E28CF-E594-40FB-9BCB-E7B817293205}"/>
              </a:ext>
            </a:extLst>
          </p:cNvPr>
          <p:cNvPicPr>
            <a:picLocks noChangeAspect="1"/>
          </p:cNvPicPr>
          <p:nvPr/>
        </p:nvPicPr>
        <p:blipFill>
          <a:blip r:embed="rId2"/>
          <a:stretch>
            <a:fillRect/>
          </a:stretch>
        </p:blipFill>
        <p:spPr>
          <a:xfrm>
            <a:off x="172529" y="304800"/>
            <a:ext cx="8748047" cy="6248400"/>
          </a:xfrm>
          <a:prstGeom prst="rect">
            <a:avLst/>
          </a:prstGeom>
        </p:spPr>
      </p:pic>
    </p:spTree>
    <p:extLst>
      <p:ext uri="{BB962C8B-B14F-4D97-AF65-F5344CB8AC3E}">
        <p14:creationId xmlns:p14="http://schemas.microsoft.com/office/powerpoint/2010/main" val="1665205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672172B-5979-4C95-9C7B-F4E5A375D1F4}"/>
              </a:ext>
            </a:extLst>
          </p:cNvPr>
          <p:cNvPicPr>
            <a:picLocks noGrp="1" noChangeAspect="1"/>
          </p:cNvPicPr>
          <p:nvPr>
            <p:ph sz="quarter" idx="1"/>
          </p:nvPr>
        </p:nvPicPr>
        <p:blipFill>
          <a:blip r:embed="rId2"/>
          <a:stretch>
            <a:fillRect/>
          </a:stretch>
        </p:blipFill>
        <p:spPr>
          <a:xfrm>
            <a:off x="304800" y="304800"/>
            <a:ext cx="8597875" cy="6172200"/>
          </a:xfrm>
        </p:spPr>
      </p:pic>
    </p:spTree>
    <p:extLst>
      <p:ext uri="{BB962C8B-B14F-4D97-AF65-F5344CB8AC3E}">
        <p14:creationId xmlns:p14="http://schemas.microsoft.com/office/powerpoint/2010/main" val="1919875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9C961E2-4B55-40C2-8CBE-2376E1F2BCA6}"/>
              </a:ext>
            </a:extLst>
          </p:cNvPr>
          <p:cNvPicPr>
            <a:picLocks noGrp="1" noChangeAspect="1"/>
          </p:cNvPicPr>
          <p:nvPr>
            <p:ph sz="quarter" idx="1"/>
          </p:nvPr>
        </p:nvPicPr>
        <p:blipFill>
          <a:blip r:embed="rId2"/>
          <a:stretch>
            <a:fillRect/>
          </a:stretch>
        </p:blipFill>
        <p:spPr>
          <a:xfrm>
            <a:off x="304800" y="304800"/>
            <a:ext cx="8382000" cy="6324600"/>
          </a:xfrm>
        </p:spPr>
      </p:pic>
    </p:spTree>
    <p:extLst>
      <p:ext uri="{BB962C8B-B14F-4D97-AF65-F5344CB8AC3E}">
        <p14:creationId xmlns:p14="http://schemas.microsoft.com/office/powerpoint/2010/main" val="2562523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A83EE9-26FA-472D-9122-AEF70F2075B0}"/>
              </a:ext>
            </a:extLst>
          </p:cNvPr>
          <p:cNvPicPr>
            <a:picLocks noGrp="1" noChangeAspect="1"/>
          </p:cNvPicPr>
          <p:nvPr>
            <p:ph sz="quarter" idx="1"/>
          </p:nvPr>
        </p:nvPicPr>
        <p:blipFill>
          <a:blip r:embed="rId2"/>
          <a:stretch>
            <a:fillRect/>
          </a:stretch>
        </p:blipFill>
        <p:spPr>
          <a:xfrm>
            <a:off x="304800" y="304800"/>
            <a:ext cx="8534400" cy="6324600"/>
          </a:xfrm>
        </p:spPr>
      </p:pic>
    </p:spTree>
    <p:extLst>
      <p:ext uri="{BB962C8B-B14F-4D97-AF65-F5344CB8AC3E}">
        <p14:creationId xmlns:p14="http://schemas.microsoft.com/office/powerpoint/2010/main" val="281489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FB4CA4-AB60-448C-90B6-AE70F06729B7}"/>
              </a:ext>
            </a:extLst>
          </p:cNvPr>
          <p:cNvPicPr>
            <a:picLocks noGrp="1" noChangeAspect="1"/>
          </p:cNvPicPr>
          <p:nvPr>
            <p:ph sz="quarter" idx="1"/>
          </p:nvPr>
        </p:nvPicPr>
        <p:blipFill>
          <a:blip r:embed="rId2"/>
          <a:stretch>
            <a:fillRect/>
          </a:stretch>
        </p:blipFill>
        <p:spPr>
          <a:xfrm>
            <a:off x="609600" y="381000"/>
            <a:ext cx="7772400" cy="6096000"/>
          </a:xfrm>
        </p:spPr>
      </p:pic>
    </p:spTree>
    <p:extLst>
      <p:ext uri="{BB962C8B-B14F-4D97-AF65-F5344CB8AC3E}">
        <p14:creationId xmlns:p14="http://schemas.microsoft.com/office/powerpoint/2010/main" val="3030679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F27D6F-595E-4797-A223-1BFAED47BC52}"/>
              </a:ext>
            </a:extLst>
          </p:cNvPr>
          <p:cNvPicPr>
            <a:picLocks noGrp="1" noChangeAspect="1"/>
          </p:cNvPicPr>
          <p:nvPr>
            <p:ph sz="quarter" idx="1"/>
          </p:nvPr>
        </p:nvPicPr>
        <p:blipFill>
          <a:blip r:embed="rId2"/>
          <a:stretch>
            <a:fillRect/>
          </a:stretch>
        </p:blipFill>
        <p:spPr>
          <a:xfrm>
            <a:off x="228600" y="304800"/>
            <a:ext cx="8610600" cy="6172200"/>
          </a:xfrm>
        </p:spPr>
      </p:pic>
    </p:spTree>
    <p:extLst>
      <p:ext uri="{BB962C8B-B14F-4D97-AF65-F5344CB8AC3E}">
        <p14:creationId xmlns:p14="http://schemas.microsoft.com/office/powerpoint/2010/main" val="2117610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6F585F-7B94-47D7-B07E-2F54E96A635E}"/>
              </a:ext>
            </a:extLst>
          </p:cNvPr>
          <p:cNvPicPr>
            <a:picLocks noGrp="1" noChangeAspect="1"/>
          </p:cNvPicPr>
          <p:nvPr>
            <p:ph sz="quarter" idx="1"/>
          </p:nvPr>
        </p:nvPicPr>
        <p:blipFill>
          <a:blip r:embed="rId2"/>
          <a:stretch>
            <a:fillRect/>
          </a:stretch>
        </p:blipFill>
        <p:spPr>
          <a:xfrm>
            <a:off x="475248" y="304800"/>
            <a:ext cx="8363951" cy="6172200"/>
          </a:xfrm>
        </p:spPr>
      </p:pic>
    </p:spTree>
    <p:extLst>
      <p:ext uri="{BB962C8B-B14F-4D97-AF65-F5344CB8AC3E}">
        <p14:creationId xmlns:p14="http://schemas.microsoft.com/office/powerpoint/2010/main" val="1239542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lstStyle/>
          <a:p>
            <a:r>
              <a:rPr lang="en-IN" sz="2200" dirty="0">
                <a:effectLst/>
                <a:latin typeface="Calibri" panose="020F0502020204030204" pitchFamily="34" charset="0"/>
                <a:ea typeface="Times New Roman" panose="02020603050405020304" pitchFamily="18" charset="0"/>
                <a:cs typeface="Calibri" panose="020F0502020204030204" pitchFamily="34" charset="0"/>
              </a:rPr>
              <a:t>Assume a simple SLP model with 3 neurons and inputs= 2, 2 and 2. The weights to the input neurons are 4, 4 and 4 respectively. Assume the activation function is a linear constant value of 3. What will be the output?</a:t>
            </a:r>
            <a:endParaRPr lang="en-IN" sz="2200" dirty="0">
              <a:effectLst/>
              <a:latin typeface="Calibri" panose="020F0502020204030204" pitchFamily="34" charset="0"/>
              <a:ea typeface="Arial" panose="020B0604020202020204" pitchFamily="34" charset="0"/>
              <a:cs typeface="Calibri" panose="020F0502020204030204" pitchFamily="34" charset="0"/>
            </a:endParaRPr>
          </a:p>
          <a:p>
            <a:endParaRPr lang="en-IN" dirty="0"/>
          </a:p>
        </p:txBody>
      </p:sp>
      <p:pic>
        <p:nvPicPr>
          <p:cNvPr id="1026" name="Picture 2" descr="Single Layer Perceptron in TensorFlow - Javatpoint">
            <a:extLst>
              <a:ext uri="{FF2B5EF4-FFF2-40B4-BE49-F238E27FC236}">
                <a16:creationId xmlns:a16="http://schemas.microsoft.com/office/drawing/2014/main" id="{337D85DF-1C8D-4FE8-88A7-962577C5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6096000"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2138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172200"/>
          </a:xfrm>
        </p:spPr>
        <p:txBody>
          <a:bodyPr>
            <a:normAutofit/>
          </a:bodyPr>
          <a:lstStyle/>
          <a:p>
            <a:endParaRPr lang="en-US"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a:p>
            <a:r>
              <a:rPr lang="en-IN" sz="2200" dirty="0">
                <a:effectLst/>
                <a:latin typeface="Calibri" panose="020F0502020204030204" pitchFamily="34" charset="0"/>
                <a:ea typeface="Times New Roman" panose="02020603050405020304" pitchFamily="18" charset="0"/>
                <a:cs typeface="Calibri" panose="020F0502020204030204" pitchFamily="34" charset="0"/>
              </a:rPr>
              <a:t>It is given that inputs of 3 neurons are 2, 2 and 2 corresponding weights are 4, 4 and 4.</a:t>
            </a:r>
          </a:p>
          <a:p>
            <a:pPr marL="0" indent="0">
              <a:buNone/>
            </a:pPr>
            <a:r>
              <a:rPr lang="en-US" sz="2200" dirty="0">
                <a:latin typeface="Calibri" panose="020F0502020204030204" pitchFamily="34" charset="0"/>
                <a:cs typeface="Calibri" panose="020F0502020204030204" pitchFamily="34" charset="0"/>
              </a:rPr>
              <a:t>	</a:t>
            </a:r>
          </a:p>
          <a:p>
            <a:pPr marL="0" indent="0">
              <a:buNone/>
            </a:pP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activation function (2 * 4 + 2 * 4 + 2 * 4)</a:t>
            </a:r>
          </a:p>
          <a:p>
            <a:pPr marL="0" indent="0">
              <a:buNone/>
            </a:pP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a:p>
            <a:r>
              <a:rPr lang="en-IN" sz="2200" dirty="0">
                <a:effectLst/>
                <a:latin typeface="Calibri" panose="020F0502020204030204" pitchFamily="34" charset="0"/>
                <a:ea typeface="Times New Roman" panose="02020603050405020304" pitchFamily="18" charset="0"/>
                <a:cs typeface="Calibri" panose="020F0502020204030204" pitchFamily="34" charset="0"/>
              </a:rPr>
              <a:t>activation function is a linear constant value of 3.</a:t>
            </a:r>
          </a:p>
          <a:p>
            <a:pPr marL="0" indent="0">
              <a:buNone/>
            </a:pP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3 (2 * 4 + 2 * 4 + 2 * 4)</a:t>
            </a:r>
          </a:p>
          <a:p>
            <a:pPr marL="2194560" lvl="8" indent="0">
              <a:buNone/>
            </a:pPr>
            <a:r>
              <a:rPr lang="en-US" sz="2200" b="1" dirty="0">
                <a:latin typeface="Calibri" panose="020F0502020204030204" pitchFamily="34" charset="0"/>
                <a:cs typeface="Calibri" panose="020F0502020204030204" pitchFamily="34" charset="0"/>
              </a:rPr>
              <a:t>	3 (24)</a:t>
            </a:r>
          </a:p>
          <a:p>
            <a:r>
              <a:rPr lang="en-US" sz="2200" dirty="0">
                <a:latin typeface="Calibri" panose="020F0502020204030204" pitchFamily="34" charset="0"/>
                <a:cs typeface="Calibri" panose="020F0502020204030204" pitchFamily="34" charset="0"/>
              </a:rPr>
              <a:t>The output will be </a:t>
            </a:r>
            <a:r>
              <a:rPr lang="en-US" sz="2200" b="1" dirty="0">
                <a:latin typeface="Calibri" panose="020F0502020204030204" pitchFamily="34" charset="0"/>
                <a:cs typeface="Calibri" panose="020F0502020204030204" pitchFamily="34" charset="0"/>
              </a:rPr>
              <a:t>72</a:t>
            </a:r>
          </a:p>
          <a:p>
            <a:pPr marL="0" indent="0">
              <a:buNone/>
            </a:pPr>
            <a:r>
              <a:rPr lang="en-US" sz="2200" dirty="0">
                <a:latin typeface="Calibri" panose="020F0502020204030204" pitchFamily="34" charset="0"/>
                <a:cs typeface="Calibri" panose="020F0502020204030204" pitchFamily="34" charset="0"/>
              </a:rPr>
              <a:t>		</a:t>
            </a:r>
            <a:endParaRPr lang="en-IN" sz="22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B8E78C1-0FF9-467F-9CD6-F3204CF9149B}"/>
              </a:ext>
            </a:extLst>
          </p:cNvPr>
          <p:cNvPicPr>
            <a:picLocks noChangeAspect="1"/>
          </p:cNvPicPr>
          <p:nvPr/>
        </p:nvPicPr>
        <p:blipFill>
          <a:blip r:embed="rId2"/>
          <a:stretch>
            <a:fillRect/>
          </a:stretch>
        </p:blipFill>
        <p:spPr>
          <a:xfrm>
            <a:off x="2667000" y="304799"/>
            <a:ext cx="3200400" cy="1490597"/>
          </a:xfrm>
          <a:prstGeom prst="rect">
            <a:avLst/>
          </a:prstGeom>
        </p:spPr>
      </p:pic>
    </p:spTree>
    <p:extLst>
      <p:ext uri="{BB962C8B-B14F-4D97-AF65-F5344CB8AC3E}">
        <p14:creationId xmlns:p14="http://schemas.microsoft.com/office/powerpoint/2010/main" val="2160773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E909D-90B3-4F0C-AB75-3B466D78C0BF}"/>
              </a:ext>
            </a:extLst>
          </p:cNvPr>
          <p:cNvSpPr>
            <a:spLocks noGrp="1"/>
          </p:cNvSpPr>
          <p:nvPr>
            <p:ph sz="quarter" idx="1"/>
          </p:nvPr>
        </p:nvSpPr>
        <p:spPr>
          <a:xfrm>
            <a:off x="381000" y="304800"/>
            <a:ext cx="8382000" cy="6324600"/>
          </a:xfrm>
        </p:spPr>
        <p:txBody>
          <a:bodyPr>
            <a:noAutofit/>
          </a:bodyPr>
          <a:lstStyle/>
          <a:p>
            <a:pPr marL="0" indent="0">
              <a:buNone/>
            </a:pPr>
            <a:r>
              <a:rPr lang="en-IN" sz="2200" b="1" dirty="0">
                <a:solidFill>
                  <a:srgbClr val="222222"/>
                </a:solidFill>
                <a:effectLst/>
                <a:latin typeface="Calibri" panose="020F0502020204030204" pitchFamily="34" charset="0"/>
                <a:cs typeface="Calibri" panose="020F0502020204030204" pitchFamily="34" charset="0"/>
              </a:rPr>
              <a:t>A multilayer perceptron:</a:t>
            </a:r>
          </a:p>
          <a:p>
            <a:r>
              <a:rPr lang="en-US" sz="2200" b="0" dirty="0">
                <a:solidFill>
                  <a:srgbClr val="222222"/>
                </a:solidFill>
                <a:effectLst/>
                <a:latin typeface="Calibri" panose="020F0502020204030204" pitchFamily="34" charset="0"/>
                <a:cs typeface="Calibri" panose="020F0502020204030204" pitchFamily="34" charset="0"/>
              </a:rPr>
              <a:t>A perceptron with two or more trainable weight layers is called multilayer perceptron or MLP.</a:t>
            </a:r>
          </a:p>
          <a:p>
            <a:r>
              <a:rPr lang="en-US" sz="2200" b="0" dirty="0">
                <a:solidFill>
                  <a:srgbClr val="222222"/>
                </a:solidFill>
                <a:effectLst/>
                <a:latin typeface="Calibri" panose="020F0502020204030204" pitchFamily="34" charset="0"/>
                <a:cs typeface="Calibri" panose="020F0502020204030204" pitchFamily="34" charset="0"/>
              </a:rPr>
              <a:t>It is more powerful than an SLP. </a:t>
            </a:r>
          </a:p>
          <a:p>
            <a:r>
              <a:rPr lang="en-US" sz="2200" b="0" dirty="0">
                <a:solidFill>
                  <a:srgbClr val="222222"/>
                </a:solidFill>
                <a:effectLst/>
                <a:latin typeface="Calibri" panose="020F0502020204030204" pitchFamily="34" charset="0"/>
                <a:cs typeface="Calibri" panose="020F0502020204030204" pitchFamily="34" charset="0"/>
              </a:rPr>
              <a:t>A single layer perceptron can divide the input space by means of a hyper plane (in a two-dimensional input space by means of a straight line). </a:t>
            </a:r>
          </a:p>
        </p:txBody>
      </p:sp>
      <p:pic>
        <p:nvPicPr>
          <p:cNvPr id="2052" name="Picture 4" descr="Multi layer Perceptron (MLP) Models on Real World Banking Data | by Awhan  Mohanty | Becoming Human: Artificial Intelligence Magazine">
            <a:extLst>
              <a:ext uri="{FF2B5EF4-FFF2-40B4-BE49-F238E27FC236}">
                <a16:creationId xmlns:a16="http://schemas.microsoft.com/office/drawing/2014/main" id="{614AC30F-1C94-4021-8719-B37B0F6FB3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3009900"/>
            <a:ext cx="5715000" cy="376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76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38582</TotalTime>
  <Words>9045</Words>
  <Application>Microsoft Office PowerPoint</Application>
  <PresentationFormat>On-screen Show (4:3)</PresentationFormat>
  <Paragraphs>708</Paragraphs>
  <Slides>136</Slides>
  <Notes>1</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Equity</vt:lpstr>
      <vt:lpstr>SRM INSTITUTE OF SCIENCE AND TECHNOLOGY, CHENNAI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INSTITUTE OF SCIENCE AND TECHNOLOGY, CHENNAI</dc:title>
  <dc:creator>My PC</dc:creator>
  <cp:lastModifiedBy>Unknown User</cp:lastModifiedBy>
  <cp:revision>1612</cp:revision>
  <dcterms:created xsi:type="dcterms:W3CDTF">2006-08-16T00:00:00Z</dcterms:created>
  <dcterms:modified xsi:type="dcterms:W3CDTF">2022-10-10T07:15:30Z</dcterms:modified>
</cp:coreProperties>
</file>